
<file path=[Content_Types].xml><?xml version="1.0" encoding="utf-8"?>
<Types xmlns="http://schemas.openxmlformats.org/package/2006/content-types">
  <Default Extension="tmp" ContentType="image/png"/>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sldIdLst>
    <p:sldId id="256" r:id="rId2"/>
    <p:sldId id="280" r:id="rId3"/>
    <p:sldId id="259" r:id="rId4"/>
    <p:sldId id="260" r:id="rId5"/>
    <p:sldId id="263" r:id="rId6"/>
    <p:sldId id="262" r:id="rId7"/>
    <p:sldId id="266" r:id="rId8"/>
    <p:sldId id="265" r:id="rId9"/>
    <p:sldId id="261" r:id="rId10"/>
    <p:sldId id="264" r:id="rId11"/>
    <p:sldId id="267" r:id="rId12"/>
    <p:sldId id="268" r:id="rId13"/>
    <p:sldId id="270" r:id="rId14"/>
    <p:sldId id="271" r:id="rId15"/>
    <p:sldId id="269" r:id="rId16"/>
    <p:sldId id="277" r:id="rId17"/>
    <p:sldId id="272" r:id="rId18"/>
    <p:sldId id="273" r:id="rId19"/>
    <p:sldId id="274" r:id="rId20"/>
    <p:sldId id="279" r:id="rId21"/>
    <p:sldId id="278" r:id="rId2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66090" autoAdjust="0"/>
  </p:normalViewPr>
  <p:slideViewPr>
    <p:cSldViewPr snapToGrid="0">
      <p:cViewPr>
        <p:scale>
          <a:sx n="75" d="100"/>
          <a:sy n="75" d="100"/>
        </p:scale>
        <p:origin x="191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hdphoto1.wdp>
</file>

<file path=ppt/media/image1.jpeg>
</file>

<file path=ppt/media/image10.tmp>
</file>

<file path=ppt/media/image12.tmp>
</file>

<file path=ppt/media/image13.tmp>
</file>

<file path=ppt/media/image14.tmp>
</file>

<file path=ppt/media/image15.tmp>
</file>

<file path=ppt/media/image16.tmp>
</file>

<file path=ppt/media/image17.png>
</file>

<file path=ppt/media/image18.jpeg>
</file>

<file path=ppt/media/image19.tmp>
</file>

<file path=ppt/media/image2.jpeg>
</file>

<file path=ppt/media/image20.tmp>
</file>

<file path=ppt/media/image21.tmp>
</file>

<file path=ppt/media/image22.png>
</file>

<file path=ppt/media/image23.png>
</file>

<file path=ppt/media/image24.jpeg>
</file>

<file path=ppt/media/image25.tmp>
</file>

<file path=ppt/media/image26.tmp>
</file>

<file path=ppt/media/image27.tmp>
</file>

<file path=ppt/media/image3.JPG>
</file>

<file path=ppt/media/image4.tmp>
</file>

<file path=ppt/media/image5.tmp>
</file>

<file path=ppt/media/image6.tmp>
</file>

<file path=ppt/media/image7.tmp>
</file>

<file path=ppt/media/image8.png>
</file>

<file path=ppt/media/image9.tmp>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595084E-7E94-4D70-ACD9-5C07B771746D}" type="datetimeFigureOut">
              <a:rPr lang="zh-CN" altLang="en-US" smtClean="0"/>
              <a:t>2017/8/3</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4B9B8477-7BD6-4E0E-A1F1-ABEFC67D9D98}" type="slidenum">
              <a:rPr lang="zh-CN" altLang="en-US" smtClean="0"/>
              <a:t>‹#›</a:t>
            </a:fld>
            <a:endParaRPr lang="zh-CN" altLang="en-US"/>
          </a:p>
        </p:txBody>
      </p:sp>
    </p:spTree>
    <p:extLst>
      <p:ext uri="{BB962C8B-B14F-4D97-AF65-F5344CB8AC3E}">
        <p14:creationId xmlns:p14="http://schemas.microsoft.com/office/powerpoint/2010/main" val="22947324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1</a:t>
            </a:fld>
            <a:endParaRPr lang="zh-CN" altLang="en-US"/>
          </a:p>
        </p:txBody>
      </p:sp>
    </p:spTree>
    <p:extLst>
      <p:ext uri="{BB962C8B-B14F-4D97-AF65-F5344CB8AC3E}">
        <p14:creationId xmlns:p14="http://schemas.microsoft.com/office/powerpoint/2010/main" val="33134531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10</a:t>
            </a:fld>
            <a:endParaRPr lang="zh-CN" altLang="en-US"/>
          </a:p>
        </p:txBody>
      </p:sp>
    </p:spTree>
    <p:extLst>
      <p:ext uri="{BB962C8B-B14F-4D97-AF65-F5344CB8AC3E}">
        <p14:creationId xmlns:p14="http://schemas.microsoft.com/office/powerpoint/2010/main" val="15041502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11</a:t>
            </a:fld>
            <a:endParaRPr lang="zh-CN" altLang="en-US"/>
          </a:p>
        </p:txBody>
      </p:sp>
    </p:spTree>
    <p:extLst>
      <p:ext uri="{BB962C8B-B14F-4D97-AF65-F5344CB8AC3E}">
        <p14:creationId xmlns:p14="http://schemas.microsoft.com/office/powerpoint/2010/main" val="418758287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Discriminator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 policeman: distinguish whether an image is sampled from dataset or is generated by the generator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Generator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zh-CN" dirty="0" smtClean="0"/>
              <a:t>The thief: generate images that looks like samples of dataset to deceive the discriminator</a:t>
            </a:r>
          </a:p>
          <a:p>
            <a:endParaRPr lang="zh-CN" altLang="en-US" dirty="0"/>
          </a:p>
        </p:txBody>
      </p:sp>
      <p:sp>
        <p:nvSpPr>
          <p:cNvPr id="4" name="灯片编号占位符 3"/>
          <p:cNvSpPr>
            <a:spLocks noGrp="1"/>
          </p:cNvSpPr>
          <p:nvPr>
            <p:ph type="sldNum" sz="quarter" idx="10"/>
          </p:nvPr>
        </p:nvSpPr>
        <p:spPr/>
        <p:txBody>
          <a:bodyPr/>
          <a:lstStyle/>
          <a:p>
            <a:fld id="{4B9B8477-7BD6-4E0E-A1F1-ABEFC67D9D98}" type="slidenum">
              <a:rPr lang="zh-CN" altLang="en-US" smtClean="0"/>
              <a:t>12</a:t>
            </a:fld>
            <a:endParaRPr lang="zh-CN" altLang="en-US"/>
          </a:p>
        </p:txBody>
      </p:sp>
    </p:spTree>
    <p:extLst>
      <p:ext uri="{BB962C8B-B14F-4D97-AF65-F5344CB8AC3E}">
        <p14:creationId xmlns:p14="http://schemas.microsoft.com/office/powerpoint/2010/main" val="39852557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13</a:t>
            </a:fld>
            <a:endParaRPr lang="zh-CN" altLang="en-US"/>
          </a:p>
        </p:txBody>
      </p:sp>
    </p:spTree>
    <p:extLst>
      <p:ext uri="{BB962C8B-B14F-4D97-AF65-F5344CB8AC3E}">
        <p14:creationId xmlns:p14="http://schemas.microsoft.com/office/powerpoint/2010/main" val="12881568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B9B8477-7BD6-4E0E-A1F1-ABEFC67D9D98}" type="slidenum">
              <a:rPr lang="zh-CN" altLang="en-US" smtClean="0"/>
              <a:t>14</a:t>
            </a:fld>
            <a:endParaRPr lang="zh-CN" altLang="en-US"/>
          </a:p>
        </p:txBody>
      </p:sp>
    </p:spTree>
    <p:extLst>
      <p:ext uri="{BB962C8B-B14F-4D97-AF65-F5344CB8AC3E}">
        <p14:creationId xmlns:p14="http://schemas.microsoft.com/office/powerpoint/2010/main" val="28130781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B9B8477-7BD6-4E0E-A1F1-ABEFC67D9D98}" type="slidenum">
              <a:rPr lang="zh-CN" altLang="en-US" smtClean="0"/>
              <a:t>15</a:t>
            </a:fld>
            <a:endParaRPr lang="zh-CN" altLang="en-US"/>
          </a:p>
        </p:txBody>
      </p:sp>
    </p:spTree>
    <p:extLst>
      <p:ext uri="{BB962C8B-B14F-4D97-AF65-F5344CB8AC3E}">
        <p14:creationId xmlns:p14="http://schemas.microsoft.com/office/powerpoint/2010/main" val="127900343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lvl="0"/>
            <a:r>
              <a:rPr lang="en-US" altLang="zh-CN" sz="1200" b="1" kern="1200" dirty="0" smtClean="0">
                <a:solidFill>
                  <a:schemeClr val="tx1"/>
                </a:solidFill>
                <a:effectLst/>
                <a:latin typeface="+mn-lt"/>
                <a:ea typeface="+mn-ea"/>
                <a:cs typeface="+mn-cs"/>
              </a:rPr>
              <a:t>Residual blocks</a:t>
            </a:r>
            <a:endParaRPr lang="zh-CN" altLang="zh-CN" sz="1200" b="1"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In spired by Johnson et. al., in the bottleneck layers, residual blocks are added to transfer features of A image to features of B. </a:t>
            </a:r>
            <a:endParaRPr lang="zh-CN" altLang="zh-CN" sz="1200" kern="1200" dirty="0" smtClean="0">
              <a:solidFill>
                <a:schemeClr val="tx1"/>
              </a:solidFill>
              <a:effectLst/>
              <a:latin typeface="+mn-lt"/>
              <a:ea typeface="+mn-ea"/>
              <a:cs typeface="+mn-cs"/>
            </a:endParaRPr>
          </a:p>
          <a:p>
            <a:pPr lvl="0"/>
            <a:r>
              <a:rPr lang="en-US" altLang="zh-CN" sz="1200" b="1" kern="1200" dirty="0" smtClean="0">
                <a:solidFill>
                  <a:schemeClr val="tx1"/>
                </a:solidFill>
                <a:effectLst/>
                <a:latin typeface="+mn-lt"/>
                <a:ea typeface="+mn-ea"/>
                <a:cs typeface="+mn-cs"/>
              </a:rPr>
              <a:t>Instance normalization</a:t>
            </a:r>
            <a:endParaRPr lang="zh-CN" altLang="zh-CN" sz="1200" b="1" kern="1200" dirty="0" smtClean="0">
              <a:solidFill>
                <a:schemeClr val="tx1"/>
              </a:solidFill>
              <a:effectLst/>
              <a:latin typeface="+mn-lt"/>
              <a:ea typeface="+mn-ea"/>
              <a:cs typeface="+mn-cs"/>
            </a:endParaRPr>
          </a:p>
          <a:p>
            <a:r>
              <a:rPr lang="en-US" altLang="zh-CN" sz="1200" kern="1200" dirty="0" smtClean="0">
                <a:solidFill>
                  <a:schemeClr val="tx1"/>
                </a:solidFill>
                <a:effectLst/>
                <a:latin typeface="+mn-lt"/>
                <a:ea typeface="+mn-ea"/>
                <a:cs typeface="+mn-cs"/>
              </a:rPr>
              <a:t>Instance normalization is also unknown as contrast normalization. </a:t>
            </a:r>
            <a:r>
              <a:rPr lang="en-US" altLang="zh-CN" sz="1200" kern="1200" dirty="0" err="1" smtClean="0">
                <a:solidFill>
                  <a:schemeClr val="tx1"/>
                </a:solidFill>
                <a:effectLst/>
                <a:latin typeface="+mn-lt"/>
                <a:ea typeface="+mn-ea"/>
                <a:cs typeface="+mn-cs"/>
              </a:rPr>
              <a:t>CycleGANs</a:t>
            </a:r>
            <a:r>
              <a:rPr lang="en-US" altLang="zh-CN" sz="1200" kern="1200" dirty="0" smtClean="0">
                <a:solidFill>
                  <a:schemeClr val="tx1"/>
                </a:solidFill>
                <a:effectLst/>
                <a:latin typeface="+mn-lt"/>
                <a:ea typeface="+mn-ea"/>
                <a:cs typeface="+mn-cs"/>
              </a:rPr>
              <a:t> swap batch normalization with instance normalization in both training and testing time since we want to keep the </a:t>
            </a:r>
            <a:r>
              <a:rPr lang="en-US" altLang="zh-CN" sz="1200" b="1" kern="1200" dirty="0" smtClean="0">
                <a:solidFill>
                  <a:schemeClr val="tx1"/>
                </a:solidFill>
                <a:effectLst/>
                <a:latin typeface="+mn-lt"/>
                <a:ea typeface="+mn-ea"/>
                <a:cs typeface="+mn-cs"/>
              </a:rPr>
              <a:t>content</a:t>
            </a:r>
            <a:r>
              <a:rPr lang="en-US" altLang="zh-CN" sz="1200" kern="1200" dirty="0" smtClean="0">
                <a:solidFill>
                  <a:schemeClr val="tx1"/>
                </a:solidFill>
                <a:effectLst/>
                <a:latin typeface="+mn-lt"/>
                <a:ea typeface="+mn-ea"/>
                <a:cs typeface="+mn-cs"/>
              </a:rPr>
              <a:t> instead of </a:t>
            </a:r>
            <a:r>
              <a:rPr lang="en-US" altLang="zh-CN" sz="1200" b="1" kern="1200" dirty="0" smtClean="0">
                <a:solidFill>
                  <a:schemeClr val="tx1"/>
                </a:solidFill>
                <a:effectLst/>
                <a:latin typeface="+mn-lt"/>
                <a:ea typeface="+mn-ea"/>
                <a:cs typeface="+mn-cs"/>
              </a:rPr>
              <a:t>style</a:t>
            </a:r>
            <a:r>
              <a:rPr lang="en-US" altLang="zh-CN" sz="1200" kern="1200" dirty="0" smtClean="0">
                <a:solidFill>
                  <a:schemeClr val="tx1"/>
                </a:solidFill>
                <a:effectLst/>
                <a:latin typeface="+mn-lt"/>
                <a:ea typeface="+mn-ea"/>
                <a:cs typeface="+mn-cs"/>
              </a:rPr>
              <a:t> and contract is clearly not a part of content in the image.</a:t>
            </a:r>
            <a:endParaRPr lang="zh-CN" altLang="zh-CN" sz="1200" kern="1200" dirty="0" smtClean="0">
              <a:solidFill>
                <a:schemeClr val="tx1"/>
              </a:solidFill>
              <a:effectLst/>
              <a:latin typeface="+mn-lt"/>
              <a:ea typeface="+mn-ea"/>
              <a:cs typeface="+mn-cs"/>
            </a:endParaRPr>
          </a:p>
          <a:p>
            <a:pPr lvl="0"/>
            <a:r>
              <a:rPr lang="en-US" altLang="zh-CN" sz="1200" b="1" kern="1200" dirty="0" smtClean="0">
                <a:solidFill>
                  <a:schemeClr val="tx1"/>
                </a:solidFill>
                <a:effectLst/>
                <a:latin typeface="+mn-lt"/>
                <a:ea typeface="+mn-ea"/>
                <a:cs typeface="+mn-cs"/>
              </a:rPr>
              <a:t>Generated image pool</a:t>
            </a:r>
            <a:endParaRPr lang="zh-CN" altLang="zh-CN" sz="1200" b="1" kern="1200" dirty="0" smtClean="0">
              <a:solidFill>
                <a:schemeClr val="tx1"/>
              </a:solidFill>
              <a:effectLst/>
              <a:latin typeface="+mn-lt"/>
              <a:ea typeface="+mn-ea"/>
              <a:cs typeface="+mn-cs"/>
            </a:endParaRPr>
          </a:p>
          <a:p>
            <a:r>
              <a:rPr lang="en-US" altLang="zh-CN" sz="1200" kern="1200" dirty="0" err="1" smtClean="0">
                <a:solidFill>
                  <a:schemeClr val="tx1"/>
                </a:solidFill>
                <a:effectLst/>
                <a:latin typeface="+mn-lt"/>
                <a:ea typeface="+mn-ea"/>
                <a:cs typeface="+mn-cs"/>
              </a:rPr>
              <a:t>CycleGANs</a:t>
            </a:r>
            <a:r>
              <a:rPr lang="en-US" altLang="zh-CN" sz="1200" kern="1200" dirty="0" smtClean="0">
                <a:solidFill>
                  <a:schemeClr val="tx1"/>
                </a:solidFill>
                <a:effectLst/>
                <a:latin typeface="+mn-lt"/>
                <a:ea typeface="+mn-ea"/>
                <a:cs typeface="+mn-cs"/>
              </a:rPr>
              <a:t> discard both random vector and drop which introduce stochasticity in the training procedure and use the historical generated images to update the discriminators by maintaining a generated image pool with size of 50. The pool is filled with first generated 50 images and updated by replacing one of randomly selected images in it with the newly generated image.</a:t>
            </a:r>
            <a:endParaRPr lang="zh-CN" altLang="zh-CN" sz="120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4B9B8477-7BD6-4E0E-A1F1-ABEFC67D9D98}" type="slidenum">
              <a:rPr lang="zh-CN" altLang="en-US" smtClean="0"/>
              <a:t>16</a:t>
            </a:fld>
            <a:endParaRPr lang="zh-CN" altLang="en-US"/>
          </a:p>
        </p:txBody>
      </p:sp>
    </p:spTree>
    <p:extLst>
      <p:ext uri="{BB962C8B-B14F-4D97-AF65-F5344CB8AC3E}">
        <p14:creationId xmlns:p14="http://schemas.microsoft.com/office/powerpoint/2010/main" val="1441375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B9B8477-7BD6-4E0E-A1F1-ABEFC67D9D98}" type="slidenum">
              <a:rPr lang="zh-CN" altLang="en-US" smtClean="0"/>
              <a:t>17</a:t>
            </a:fld>
            <a:endParaRPr lang="zh-CN" altLang="en-US"/>
          </a:p>
        </p:txBody>
      </p:sp>
    </p:spTree>
    <p:extLst>
      <p:ext uri="{BB962C8B-B14F-4D97-AF65-F5344CB8AC3E}">
        <p14:creationId xmlns:p14="http://schemas.microsoft.com/office/powerpoint/2010/main" val="300637650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18</a:t>
            </a:fld>
            <a:endParaRPr lang="zh-CN" altLang="en-US"/>
          </a:p>
        </p:txBody>
      </p:sp>
    </p:spTree>
    <p:extLst>
      <p:ext uri="{BB962C8B-B14F-4D97-AF65-F5344CB8AC3E}">
        <p14:creationId xmlns:p14="http://schemas.microsoft.com/office/powerpoint/2010/main" val="41961492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19</a:t>
            </a:fld>
            <a:endParaRPr lang="zh-CN" altLang="en-US"/>
          </a:p>
        </p:txBody>
      </p:sp>
    </p:spTree>
    <p:extLst>
      <p:ext uri="{BB962C8B-B14F-4D97-AF65-F5344CB8AC3E}">
        <p14:creationId xmlns:p14="http://schemas.microsoft.com/office/powerpoint/2010/main" val="6208774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B9B8477-7BD6-4E0E-A1F1-ABEFC67D9D98}" type="slidenum">
              <a:rPr lang="zh-CN" altLang="en-US" smtClean="0"/>
              <a:t>2</a:t>
            </a:fld>
            <a:endParaRPr lang="zh-CN" altLang="en-US"/>
          </a:p>
        </p:txBody>
      </p:sp>
    </p:spTree>
    <p:extLst>
      <p:ext uri="{BB962C8B-B14F-4D97-AF65-F5344CB8AC3E}">
        <p14:creationId xmlns:p14="http://schemas.microsoft.com/office/powerpoint/2010/main" val="151056702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20</a:t>
            </a:fld>
            <a:endParaRPr lang="zh-CN" altLang="en-US"/>
          </a:p>
        </p:txBody>
      </p:sp>
    </p:spTree>
    <p:extLst>
      <p:ext uri="{BB962C8B-B14F-4D97-AF65-F5344CB8AC3E}">
        <p14:creationId xmlns:p14="http://schemas.microsoft.com/office/powerpoint/2010/main" val="26346559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B9B8477-7BD6-4E0E-A1F1-ABEFC67D9D98}" type="slidenum">
              <a:rPr lang="zh-CN" altLang="en-US" smtClean="0"/>
              <a:t>21</a:t>
            </a:fld>
            <a:endParaRPr lang="zh-CN" altLang="en-US"/>
          </a:p>
        </p:txBody>
      </p:sp>
    </p:spTree>
    <p:extLst>
      <p:ext uri="{BB962C8B-B14F-4D97-AF65-F5344CB8AC3E}">
        <p14:creationId xmlns:p14="http://schemas.microsoft.com/office/powerpoint/2010/main" val="13312298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3</a:t>
            </a:fld>
            <a:endParaRPr lang="zh-CN" altLang="en-US"/>
          </a:p>
        </p:txBody>
      </p:sp>
    </p:spTree>
    <p:extLst>
      <p:ext uri="{BB962C8B-B14F-4D97-AF65-F5344CB8AC3E}">
        <p14:creationId xmlns:p14="http://schemas.microsoft.com/office/powerpoint/2010/main" val="29403431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4</a:t>
            </a:fld>
            <a:endParaRPr lang="zh-CN" altLang="en-US"/>
          </a:p>
        </p:txBody>
      </p:sp>
    </p:spTree>
    <p:extLst>
      <p:ext uri="{BB962C8B-B14F-4D97-AF65-F5344CB8AC3E}">
        <p14:creationId xmlns:p14="http://schemas.microsoft.com/office/powerpoint/2010/main" val="305469572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4B9B8477-7BD6-4E0E-A1F1-ABEFC67D9D98}" type="slidenum">
              <a:rPr lang="zh-CN" altLang="en-US" smtClean="0"/>
              <a:t>5</a:t>
            </a:fld>
            <a:endParaRPr lang="zh-CN" altLang="en-US"/>
          </a:p>
        </p:txBody>
      </p:sp>
    </p:spTree>
    <p:extLst>
      <p:ext uri="{BB962C8B-B14F-4D97-AF65-F5344CB8AC3E}">
        <p14:creationId xmlns:p14="http://schemas.microsoft.com/office/powerpoint/2010/main" val="250381001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6</a:t>
            </a:fld>
            <a:endParaRPr lang="zh-CN" altLang="en-US"/>
          </a:p>
        </p:txBody>
      </p:sp>
    </p:spTree>
    <p:extLst>
      <p:ext uri="{BB962C8B-B14F-4D97-AF65-F5344CB8AC3E}">
        <p14:creationId xmlns:p14="http://schemas.microsoft.com/office/powerpoint/2010/main" val="7253019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7</a:t>
            </a:fld>
            <a:endParaRPr lang="zh-CN" altLang="en-US"/>
          </a:p>
        </p:txBody>
      </p:sp>
    </p:spTree>
    <p:extLst>
      <p:ext uri="{BB962C8B-B14F-4D97-AF65-F5344CB8AC3E}">
        <p14:creationId xmlns:p14="http://schemas.microsoft.com/office/powerpoint/2010/main" val="29709982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8</a:t>
            </a:fld>
            <a:endParaRPr lang="zh-CN" altLang="en-US"/>
          </a:p>
        </p:txBody>
      </p:sp>
    </p:spTree>
    <p:extLst>
      <p:ext uri="{BB962C8B-B14F-4D97-AF65-F5344CB8AC3E}">
        <p14:creationId xmlns:p14="http://schemas.microsoft.com/office/powerpoint/2010/main" val="61802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B9B8477-7BD6-4E0E-A1F1-ABEFC67D9D98}" type="slidenum">
              <a:rPr lang="zh-CN" altLang="en-US" smtClean="0"/>
              <a:t>9</a:t>
            </a:fld>
            <a:endParaRPr lang="zh-CN" altLang="en-US"/>
          </a:p>
        </p:txBody>
      </p:sp>
    </p:spTree>
    <p:extLst>
      <p:ext uri="{BB962C8B-B14F-4D97-AF65-F5344CB8AC3E}">
        <p14:creationId xmlns:p14="http://schemas.microsoft.com/office/powerpoint/2010/main" val="133862077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229097058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372579200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306166342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838200" y="365125"/>
            <a:ext cx="10515599" cy="549275"/>
          </a:xfrm>
        </p:spPr>
        <p:txBody>
          <a:bodyPr/>
          <a:lstStyle/>
          <a:p>
            <a:r>
              <a:rPr lang="zh-CN" altLang="en-US" dirty="0" smtClean="0"/>
              <a:t>单击此处编辑母版标题样式</a:t>
            </a:r>
            <a:endParaRPr lang="zh-CN" altLang="en-US" dirty="0"/>
          </a:p>
        </p:txBody>
      </p:sp>
      <p:sp>
        <p:nvSpPr>
          <p:cNvPr id="3" name="内容占位符 2"/>
          <p:cNvSpPr>
            <a:spLocks noGrp="1"/>
          </p:cNvSpPr>
          <p:nvPr>
            <p:ph idx="1"/>
          </p:nvPr>
        </p:nvSpPr>
        <p:spPr>
          <a:xfrm>
            <a:off x="838200" y="996043"/>
            <a:ext cx="10515600" cy="5180920"/>
          </a:xfrm>
        </p:spPr>
        <p:txBody>
          <a:bodyPr/>
          <a:lstStyle/>
          <a:p>
            <a:pPr lvl="0"/>
            <a:r>
              <a:rPr lang="zh-CN" altLang="en-US" dirty="0" smtClean="0"/>
              <a:t>单击此处编辑母版文本样式</a:t>
            </a:r>
          </a:p>
          <a:p>
            <a:pPr lvl="1"/>
            <a:r>
              <a:rPr lang="zh-CN" altLang="en-US" dirty="0" smtClean="0"/>
              <a:t>第二级</a:t>
            </a:r>
          </a:p>
          <a:p>
            <a:pPr lvl="2"/>
            <a:r>
              <a:rPr lang="zh-CN" altLang="en-US" dirty="0" smtClean="0"/>
              <a:t>第三级</a:t>
            </a:r>
          </a:p>
          <a:p>
            <a:pPr lvl="3"/>
            <a:r>
              <a:rPr lang="zh-CN" altLang="en-US" dirty="0" smtClean="0"/>
              <a:t>第四级</a:t>
            </a:r>
          </a:p>
          <a:p>
            <a:pPr lvl="4"/>
            <a:r>
              <a:rPr lang="zh-CN" altLang="en-US" dirty="0" smtClean="0"/>
              <a:t>第五级</a:t>
            </a:r>
            <a:endParaRPr lang="zh-CN" altLang="en-US" dirty="0"/>
          </a:p>
        </p:txBody>
      </p:sp>
      <p:sp>
        <p:nvSpPr>
          <p:cNvPr id="4" name="日期占位符 3"/>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3719513617"/>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41275227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8973184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28767330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373892610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39724949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40002469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06DF47E1-1B71-4B90-8EC2-C90216667136}" type="datetimeFigureOut">
              <a:rPr lang="zh-CN" altLang="en-US" smtClean="0"/>
              <a:t>2017/8/3</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17951363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DF47E1-1B71-4B90-8EC2-C90216667136}" type="datetimeFigureOut">
              <a:rPr lang="zh-CN" altLang="en-US" smtClean="0"/>
              <a:t>2017/8/3</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ADB781C-EDD3-41F6-BD90-17B80591FD31}" type="slidenum">
              <a:rPr lang="zh-CN" altLang="en-US" smtClean="0"/>
              <a:t>‹#›</a:t>
            </a:fld>
            <a:endParaRPr lang="zh-CN" altLang="en-US"/>
          </a:p>
        </p:txBody>
      </p:sp>
    </p:spTree>
    <p:extLst>
      <p:ext uri="{BB962C8B-B14F-4D97-AF65-F5344CB8AC3E}">
        <p14:creationId xmlns:p14="http://schemas.microsoft.com/office/powerpoint/2010/main" val="191611580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tmp"/><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14.tmp"/><Relationship Id="rId4" Type="http://schemas.openxmlformats.org/officeDocument/2006/relationships/image" Target="../media/image13.tmp"/></Relationships>
</file>

<file path=ppt/slides/_rels/slide11.xml.rels><?xml version="1.0" encoding="UTF-8" standalone="yes"?>
<Relationships xmlns="http://schemas.openxmlformats.org/package/2006/relationships"><Relationship Id="rId3" Type="http://schemas.openxmlformats.org/officeDocument/2006/relationships/image" Target="../media/image15.tmp"/><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6.tmp"/><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19.tmp"/></Relationships>
</file>

<file path=ppt/slides/_rels/slide15.xml.rels><?xml version="1.0" encoding="UTF-8" standalone="yes"?>
<Relationships xmlns="http://schemas.openxmlformats.org/package/2006/relationships"><Relationship Id="rId3" Type="http://schemas.openxmlformats.org/officeDocument/2006/relationships/image" Target="../media/image20.tmp"/><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1.tmp"/></Relationships>
</file>

<file path=ppt/slides/_rels/slide1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7.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5.tmp"/><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6.tmp"/><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7.tmp"/><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3.xml"/><Relationship Id="rId1" Type="http://schemas.openxmlformats.org/officeDocument/2006/relationships/slideLayout" Target="../slideLayouts/slideLayout2.xml"/><Relationship Id="rId5" Type="http://schemas.openxmlformats.org/officeDocument/2006/relationships/image" Target="../media/image3.JP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4.tmp"/><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tmp"/><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tmp"/><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mp"/><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image" Target="../media/image9.tmp"/><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tmp"/></Relationships>
</file>

<file path=ppt/slides/_rels/slide9.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lang="en-US" altLang="zh-CN" dirty="0" smtClean="0"/>
              <a:t>Sketch to Photo Translation</a:t>
            </a:r>
            <a:endParaRPr lang="zh-CN" altLang="en-US" dirty="0"/>
          </a:p>
        </p:txBody>
      </p:sp>
      <p:sp>
        <p:nvSpPr>
          <p:cNvPr id="3" name="副标题 2"/>
          <p:cNvSpPr>
            <a:spLocks noGrp="1"/>
          </p:cNvSpPr>
          <p:nvPr>
            <p:ph type="subTitle" idx="1"/>
          </p:nvPr>
        </p:nvSpPr>
        <p:spPr/>
        <p:txBody>
          <a:bodyPr/>
          <a:lstStyle/>
          <a:p>
            <a:r>
              <a:rPr lang="en-US" altLang="zh-CN" dirty="0" smtClean="0"/>
              <a:t>Yuhang Li</a:t>
            </a:r>
            <a:endParaRPr lang="zh-CN" altLang="en-US" dirty="0"/>
          </a:p>
        </p:txBody>
      </p:sp>
    </p:spTree>
    <p:extLst>
      <p:ext uri="{BB962C8B-B14F-4D97-AF65-F5344CB8AC3E}">
        <p14:creationId xmlns:p14="http://schemas.microsoft.com/office/powerpoint/2010/main" val="149661434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Sketch-based retrieval</a:t>
            </a:r>
            <a:endParaRPr lang="zh-CN" altLang="en-US" dirty="0"/>
          </a:p>
        </p:txBody>
      </p:sp>
      <p:sp>
        <p:nvSpPr>
          <p:cNvPr id="3" name="内容占位符 2"/>
          <p:cNvSpPr>
            <a:spLocks noGrp="1"/>
          </p:cNvSpPr>
          <p:nvPr>
            <p:ph idx="1"/>
          </p:nvPr>
        </p:nvSpPr>
        <p:spPr/>
        <p:txBody>
          <a:bodyPr/>
          <a:lstStyle/>
          <a:p>
            <a:r>
              <a:rPr lang="en-US" altLang="zh-CN" dirty="0" smtClean="0"/>
              <a:t>Sketch-based 3D model retrieval</a:t>
            </a:r>
          </a:p>
          <a:p>
            <a:r>
              <a:rPr lang="en-US" altLang="zh-CN" dirty="0" smtClean="0"/>
              <a:t>Sketch-based image retrieval</a:t>
            </a:r>
          </a:p>
          <a:p>
            <a:r>
              <a:rPr lang="en-US" altLang="zh-CN" dirty="0" smtClean="0"/>
              <a:t>Sketch-based fine-grain image retrieval</a:t>
            </a:r>
          </a:p>
          <a:p>
            <a:endParaRPr lang="zh-CN" altLang="en-US" dirty="0"/>
          </a:p>
        </p:txBody>
      </p:sp>
      <p:pic>
        <p:nvPicPr>
          <p:cNvPr id="4" name="内容占位符 3" descr="屏幕剪辑"/>
          <p:cNvPicPr>
            <a:picLocks noChangeAspect="1"/>
          </p:cNvPicPr>
          <p:nvPr/>
        </p:nvPicPr>
        <p:blipFill rotWithShape="1">
          <a:blip r:embed="rId3">
            <a:extLst>
              <a:ext uri="{28A0092B-C50C-407E-A947-70E740481C1C}">
                <a14:useLocalDpi xmlns:a14="http://schemas.microsoft.com/office/drawing/2010/main" val="0"/>
              </a:ext>
            </a:extLst>
          </a:blip>
          <a:srcRect r="61270" b="48003"/>
          <a:stretch/>
        </p:blipFill>
        <p:spPr>
          <a:xfrm>
            <a:off x="968093" y="3107413"/>
            <a:ext cx="3442740" cy="2402912"/>
          </a:xfrm>
          <a:prstGeom prst="rect">
            <a:avLst/>
          </a:prstGeom>
        </p:spPr>
      </p:pic>
      <p:pic>
        <p:nvPicPr>
          <p:cNvPr id="5" name="内容占位符 4" descr="屏幕剪辑"/>
          <p:cNvPicPr>
            <a:picLocks noChangeAspect="1"/>
          </p:cNvPicPr>
          <p:nvPr/>
        </p:nvPicPr>
        <p:blipFill rotWithShape="1">
          <a:blip r:embed="rId4">
            <a:extLst>
              <a:ext uri="{28A0092B-C50C-407E-A947-70E740481C1C}">
                <a14:useLocalDpi xmlns:a14="http://schemas.microsoft.com/office/drawing/2010/main" val="0"/>
              </a:ext>
            </a:extLst>
          </a:blip>
          <a:srcRect t="5622" r="54510" b="40516"/>
          <a:stretch/>
        </p:blipFill>
        <p:spPr>
          <a:xfrm>
            <a:off x="4748053" y="3184880"/>
            <a:ext cx="3025931" cy="2327647"/>
          </a:xfrm>
          <a:prstGeom prst="rect">
            <a:avLst/>
          </a:prstGeom>
        </p:spPr>
      </p:pic>
      <p:pic>
        <p:nvPicPr>
          <p:cNvPr id="6" name="内容占位符 3" descr="屏幕剪辑"/>
          <p:cNvPicPr>
            <a:picLocks noChangeAspect="1"/>
          </p:cNvPicPr>
          <p:nvPr/>
        </p:nvPicPr>
        <p:blipFill rotWithShape="1">
          <a:blip r:embed="rId5">
            <a:extLst>
              <a:ext uri="{28A0092B-C50C-407E-A947-70E740481C1C}">
                <a14:useLocalDpi xmlns:a14="http://schemas.microsoft.com/office/drawing/2010/main" val="0"/>
              </a:ext>
            </a:extLst>
          </a:blip>
          <a:srcRect r="35008" b="54156"/>
          <a:stretch/>
        </p:blipFill>
        <p:spPr>
          <a:xfrm>
            <a:off x="8551816" y="3275860"/>
            <a:ext cx="3415421" cy="2145689"/>
          </a:xfrm>
          <a:prstGeom prst="rect">
            <a:avLst/>
          </a:prstGeom>
        </p:spPr>
      </p:pic>
      <p:sp>
        <p:nvSpPr>
          <p:cNvPr id="7" name="矩形 6"/>
          <p:cNvSpPr/>
          <p:nvPr/>
        </p:nvSpPr>
        <p:spPr>
          <a:xfrm>
            <a:off x="1063277" y="5683510"/>
            <a:ext cx="2958952" cy="307777"/>
          </a:xfrm>
          <a:prstGeom prst="rect">
            <a:avLst/>
          </a:prstGeom>
        </p:spPr>
        <p:txBody>
          <a:bodyPr wrap="none">
            <a:spAutoFit/>
          </a:bodyPr>
          <a:lstStyle/>
          <a:p>
            <a:r>
              <a:rPr lang="en-US" altLang="zh-CN" sz="1400" dirty="0" smtClean="0"/>
              <a:t>3D model retrieval, </a:t>
            </a:r>
            <a:r>
              <a:rPr lang="en-US" altLang="zh-CN" sz="1400" dirty="0" smtClean="0">
                <a:effectLst/>
              </a:rPr>
              <a:t>F. Wang et al 2015</a:t>
            </a:r>
            <a:endParaRPr lang="zh-CN" altLang="en-US" sz="1400" dirty="0"/>
          </a:p>
        </p:txBody>
      </p:sp>
      <p:sp>
        <p:nvSpPr>
          <p:cNvPr id="8" name="矩形 7"/>
          <p:cNvSpPr/>
          <p:nvPr/>
        </p:nvSpPr>
        <p:spPr>
          <a:xfrm>
            <a:off x="4755288" y="5683509"/>
            <a:ext cx="2932726" cy="307777"/>
          </a:xfrm>
          <a:prstGeom prst="rect">
            <a:avLst/>
          </a:prstGeom>
        </p:spPr>
        <p:txBody>
          <a:bodyPr wrap="none">
            <a:spAutoFit/>
          </a:bodyPr>
          <a:lstStyle/>
          <a:p>
            <a:r>
              <a:rPr lang="en-US" altLang="zh-CN" sz="1400" dirty="0" smtClean="0"/>
              <a:t>Image retrieval, </a:t>
            </a:r>
            <a:r>
              <a:rPr lang="en-US" altLang="zh-CN" sz="1400" dirty="0" smtClean="0">
                <a:effectLst/>
              </a:rPr>
              <a:t>P</a:t>
            </a:r>
            <a:r>
              <a:rPr lang="en-US" altLang="zh-CN" sz="1400" dirty="0">
                <a:effectLst/>
              </a:rPr>
              <a:t>. </a:t>
            </a:r>
            <a:r>
              <a:rPr lang="en-US" altLang="zh-CN" sz="1400" dirty="0" err="1">
                <a:effectLst/>
              </a:rPr>
              <a:t>Sangkloy</a:t>
            </a:r>
            <a:r>
              <a:rPr lang="en-US" altLang="zh-CN" sz="1400" dirty="0">
                <a:effectLst/>
              </a:rPr>
              <a:t> et al 2016</a:t>
            </a:r>
            <a:endParaRPr lang="zh-CN" altLang="en-US" sz="1400" dirty="0"/>
          </a:p>
        </p:txBody>
      </p:sp>
      <p:sp>
        <p:nvSpPr>
          <p:cNvPr id="9" name="矩形 8"/>
          <p:cNvSpPr/>
          <p:nvPr/>
        </p:nvSpPr>
        <p:spPr>
          <a:xfrm>
            <a:off x="8621289" y="5689755"/>
            <a:ext cx="3276474" cy="307777"/>
          </a:xfrm>
          <a:prstGeom prst="rect">
            <a:avLst/>
          </a:prstGeom>
        </p:spPr>
        <p:txBody>
          <a:bodyPr wrap="none">
            <a:spAutoFit/>
          </a:bodyPr>
          <a:lstStyle/>
          <a:p>
            <a:r>
              <a:rPr lang="en-US" altLang="zh-CN" sz="1400" dirty="0" smtClean="0"/>
              <a:t>Fine-grain image retrieval, </a:t>
            </a:r>
            <a:r>
              <a:rPr lang="en-US" altLang="zh-CN" sz="1400" dirty="0" smtClean="0">
                <a:effectLst/>
              </a:rPr>
              <a:t>Q</a:t>
            </a:r>
            <a:r>
              <a:rPr lang="en-US" altLang="zh-CN" sz="1400" dirty="0">
                <a:effectLst/>
              </a:rPr>
              <a:t>. Yu et </a:t>
            </a:r>
            <a:r>
              <a:rPr lang="en-US" altLang="zh-CN" sz="1400" dirty="0"/>
              <a:t>al 2016</a:t>
            </a:r>
            <a:endParaRPr lang="zh-CN" altLang="en-US" sz="1400" dirty="0"/>
          </a:p>
        </p:txBody>
      </p:sp>
    </p:spTree>
    <p:extLst>
      <p:ext uri="{BB962C8B-B14F-4D97-AF65-F5344CB8AC3E}">
        <p14:creationId xmlns:p14="http://schemas.microsoft.com/office/powerpoint/2010/main" val="367264710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Sketch-based image generation</a:t>
            </a:r>
            <a:endParaRPr lang="zh-CN" altLang="en-US" dirty="0"/>
          </a:p>
        </p:txBody>
      </p:sp>
      <p:sp>
        <p:nvSpPr>
          <p:cNvPr id="3" name="内容占位符 2"/>
          <p:cNvSpPr>
            <a:spLocks noGrp="1"/>
          </p:cNvSpPr>
          <p:nvPr>
            <p:ph idx="1"/>
          </p:nvPr>
        </p:nvSpPr>
        <p:spPr/>
        <p:txBody>
          <a:bodyPr/>
          <a:lstStyle/>
          <a:p>
            <a:pPr marL="0" indent="0">
              <a:buNone/>
            </a:pPr>
            <a:endParaRPr lang="zh-CN" altLang="en-US" dirty="0"/>
          </a:p>
        </p:txBody>
      </p:sp>
      <p:pic>
        <p:nvPicPr>
          <p:cNvPr id="4" name="内容占位符 5"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28798" y="1890022"/>
            <a:ext cx="6940733" cy="3653869"/>
          </a:xfrm>
          <a:prstGeom prst="rect">
            <a:avLst/>
          </a:prstGeom>
        </p:spPr>
      </p:pic>
      <p:sp>
        <p:nvSpPr>
          <p:cNvPr id="5" name="文本框 4"/>
          <p:cNvSpPr txBox="1"/>
          <p:nvPr/>
        </p:nvSpPr>
        <p:spPr>
          <a:xfrm>
            <a:off x="3802547" y="5653822"/>
            <a:ext cx="3996710" cy="338554"/>
          </a:xfrm>
          <a:prstGeom prst="rect">
            <a:avLst/>
          </a:prstGeom>
          <a:noFill/>
        </p:spPr>
        <p:txBody>
          <a:bodyPr wrap="square" rtlCol="0">
            <a:spAutoFit/>
          </a:bodyPr>
          <a:lstStyle/>
          <a:p>
            <a:r>
              <a:rPr lang="en-US" altLang="zh-CN" sz="1600" dirty="0" smtClean="0">
                <a:effectLst/>
              </a:rPr>
              <a:t>Edge map to photo,</a:t>
            </a:r>
            <a:r>
              <a:rPr lang="zh-CN" altLang="en-US" sz="1600" dirty="0" smtClean="0"/>
              <a:t> </a:t>
            </a:r>
            <a:r>
              <a:rPr lang="en-US" altLang="zh-CN" sz="1600" dirty="0" smtClean="0">
                <a:effectLst/>
              </a:rPr>
              <a:t>P</a:t>
            </a:r>
            <a:r>
              <a:rPr lang="en-US" altLang="zh-CN" sz="1600" dirty="0">
                <a:effectLst/>
              </a:rPr>
              <a:t>. Isola et al </a:t>
            </a:r>
            <a:r>
              <a:rPr lang="en-US" altLang="zh-CN" sz="1600" dirty="0" smtClean="0">
                <a:effectLst/>
              </a:rPr>
              <a:t>2016</a:t>
            </a:r>
            <a:endParaRPr lang="zh-CN" altLang="en-US" sz="1600" dirty="0"/>
          </a:p>
        </p:txBody>
      </p:sp>
    </p:spTree>
    <p:extLst>
      <p:ext uri="{BB962C8B-B14F-4D97-AF65-F5344CB8AC3E}">
        <p14:creationId xmlns:p14="http://schemas.microsoft.com/office/powerpoint/2010/main" val="30428199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Generative Adversarial Nets (GANs</a:t>
            </a:r>
            <a:r>
              <a:rPr lang="en-US" altLang="zh-CN" dirty="0"/>
              <a:t>)</a:t>
            </a:r>
            <a:endParaRPr lang="zh-CN" altLang="en-US" dirty="0"/>
          </a:p>
        </p:txBody>
      </p:sp>
      <p:sp>
        <p:nvSpPr>
          <p:cNvPr id="3" name="内容占位符 2"/>
          <p:cNvSpPr>
            <a:spLocks noGrp="1"/>
          </p:cNvSpPr>
          <p:nvPr>
            <p:ph idx="1"/>
          </p:nvPr>
        </p:nvSpPr>
        <p:spPr/>
        <p:txBody>
          <a:bodyPr/>
          <a:lstStyle/>
          <a:p>
            <a:r>
              <a:rPr lang="en-US" altLang="zh-CN" dirty="0" smtClean="0"/>
              <a:t>Generate images of a given dataset by adversarial training</a:t>
            </a:r>
          </a:p>
          <a:p>
            <a:r>
              <a:rPr lang="en-US" altLang="zh-CN" dirty="0" smtClean="0"/>
              <a:t>Discriminator </a:t>
            </a:r>
          </a:p>
          <a:p>
            <a:r>
              <a:rPr lang="en-US" altLang="zh-CN" dirty="0" smtClean="0"/>
              <a:t>Generator</a:t>
            </a:r>
          </a:p>
          <a:p>
            <a:r>
              <a:rPr lang="en-US" altLang="zh-CN" dirty="0" err="1" smtClean="0"/>
              <a:t>Minmax</a:t>
            </a:r>
            <a:r>
              <a:rPr lang="en-US" altLang="zh-CN" dirty="0" smtClean="0"/>
              <a:t> game</a:t>
            </a:r>
            <a:endParaRPr lang="zh-CN" altLang="en-US" dirty="0"/>
          </a:p>
        </p:txBody>
      </p:sp>
      <p:pic>
        <p:nvPicPr>
          <p:cNvPr id="5" name="图片 4"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356100" y="1833562"/>
            <a:ext cx="7118979" cy="4836099"/>
          </a:xfrm>
          <a:prstGeom prst="rect">
            <a:avLst/>
          </a:prstGeom>
        </p:spPr>
      </p:pic>
    </p:spTree>
    <p:extLst>
      <p:ext uri="{BB962C8B-B14F-4D97-AF65-F5344CB8AC3E}">
        <p14:creationId xmlns:p14="http://schemas.microsoft.com/office/powerpoint/2010/main" val="117044488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Image-to-image translation</a:t>
            </a:r>
            <a:endParaRPr lang="zh-CN" altLang="en-US" dirty="0"/>
          </a:p>
        </p:txBody>
      </p:sp>
      <p:sp>
        <p:nvSpPr>
          <p:cNvPr id="3" name="内容占位符 2"/>
          <p:cNvSpPr>
            <a:spLocks noGrp="1"/>
          </p:cNvSpPr>
          <p:nvPr>
            <p:ph idx="1"/>
          </p:nvPr>
        </p:nvSpPr>
        <p:spPr/>
        <p:txBody>
          <a:bodyPr/>
          <a:lstStyle/>
          <a:p>
            <a:r>
              <a:rPr lang="en-US" altLang="zh-CN" dirty="0" smtClean="0"/>
              <a:t>Based on conditional GANs</a:t>
            </a:r>
          </a:p>
          <a:p>
            <a:r>
              <a:rPr lang="en-US" altLang="zh-CN" dirty="0" smtClean="0"/>
              <a:t>Paired images for training</a:t>
            </a:r>
          </a:p>
          <a:p>
            <a:r>
              <a:rPr lang="en-US" altLang="zh-CN" dirty="0" smtClean="0"/>
              <a:t>A framework for multiple applications, only switching the training sets</a:t>
            </a:r>
            <a:endParaRPr lang="zh-CN" altLang="en-US" dirty="0"/>
          </a:p>
        </p:txBody>
      </p:sp>
      <p:pic>
        <p:nvPicPr>
          <p:cNvPr id="4" name="图片 3"/>
          <p:cNvPicPr>
            <a:picLocks noChangeAspect="1"/>
          </p:cNvPicPr>
          <p:nvPr/>
        </p:nvPicPr>
        <p:blipFill>
          <a:blip r:embed="rId3"/>
          <a:stretch>
            <a:fillRect/>
          </a:stretch>
        </p:blipFill>
        <p:spPr>
          <a:xfrm>
            <a:off x="1771226" y="2908868"/>
            <a:ext cx="8649545" cy="3186452"/>
          </a:xfrm>
          <a:prstGeom prst="rect">
            <a:avLst/>
          </a:prstGeom>
        </p:spPr>
      </p:pic>
      <p:sp>
        <p:nvSpPr>
          <p:cNvPr id="5" name="文本框 4"/>
          <p:cNvSpPr txBox="1"/>
          <p:nvPr/>
        </p:nvSpPr>
        <p:spPr>
          <a:xfrm>
            <a:off x="4203141" y="6176963"/>
            <a:ext cx="3996710" cy="338554"/>
          </a:xfrm>
          <a:prstGeom prst="rect">
            <a:avLst/>
          </a:prstGeom>
          <a:noFill/>
        </p:spPr>
        <p:txBody>
          <a:bodyPr wrap="square" rtlCol="0">
            <a:spAutoFit/>
          </a:bodyPr>
          <a:lstStyle/>
          <a:p>
            <a:r>
              <a:rPr lang="en-US" altLang="zh-CN" sz="1600" dirty="0" smtClean="0">
                <a:effectLst/>
              </a:rPr>
              <a:t>Image-to-image translation, P</a:t>
            </a:r>
            <a:r>
              <a:rPr lang="en-US" altLang="zh-CN" sz="1600" dirty="0">
                <a:effectLst/>
              </a:rPr>
              <a:t>. Isola et al </a:t>
            </a:r>
            <a:r>
              <a:rPr lang="en-US" altLang="zh-CN" sz="1600" dirty="0" smtClean="0">
                <a:effectLst/>
              </a:rPr>
              <a:t>2016</a:t>
            </a:r>
            <a:endParaRPr lang="zh-CN" altLang="en-US" sz="1600" dirty="0"/>
          </a:p>
        </p:txBody>
      </p:sp>
    </p:spTree>
    <p:extLst>
      <p:ext uri="{BB962C8B-B14F-4D97-AF65-F5344CB8AC3E}">
        <p14:creationId xmlns:p14="http://schemas.microsoft.com/office/powerpoint/2010/main" val="251664745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Unpaired image translation</a:t>
            </a:r>
            <a:endParaRPr lang="zh-CN" altLang="en-US" dirty="0"/>
          </a:p>
        </p:txBody>
      </p:sp>
      <p:sp>
        <p:nvSpPr>
          <p:cNvPr id="5" name="内容占位符 4"/>
          <p:cNvSpPr>
            <a:spLocks noGrp="1"/>
          </p:cNvSpPr>
          <p:nvPr>
            <p:ph idx="1"/>
          </p:nvPr>
        </p:nvSpPr>
        <p:spPr/>
        <p:txBody>
          <a:bodyPr/>
          <a:lstStyle/>
          <a:p>
            <a:r>
              <a:rPr lang="en-US" altLang="zh-CN" dirty="0" smtClean="0"/>
              <a:t>Image-to-image translation</a:t>
            </a:r>
          </a:p>
          <a:p>
            <a:r>
              <a:rPr lang="en-US" altLang="zh-CN" dirty="0" smtClean="0"/>
              <a:t>Unpaired images datasets</a:t>
            </a:r>
          </a:p>
          <a:p>
            <a:r>
              <a:rPr lang="en-US" altLang="zh-CN" dirty="0" smtClean="0"/>
              <a:t>Cycle consistency</a:t>
            </a:r>
          </a:p>
          <a:p>
            <a:pPr marL="457200" lvl="1" indent="0">
              <a:buNone/>
            </a:pPr>
            <a:r>
              <a:rPr lang="en-US" altLang="zh-CN" dirty="0" smtClean="0"/>
              <a:t>Reconstruct the input image from </a:t>
            </a:r>
          </a:p>
          <a:p>
            <a:pPr marL="457200" lvl="1" indent="0">
              <a:buNone/>
            </a:pPr>
            <a:r>
              <a:rPr lang="en-US" altLang="zh-CN" dirty="0" smtClean="0"/>
              <a:t>generated image</a:t>
            </a:r>
          </a:p>
          <a:p>
            <a:endParaRPr lang="en-US" altLang="zh-CN" dirty="0" smtClean="0"/>
          </a:p>
          <a:p>
            <a:endParaRPr lang="zh-CN" altLang="en-US" dirty="0"/>
          </a:p>
        </p:txBody>
      </p:sp>
      <p:pic>
        <p:nvPicPr>
          <p:cNvPr id="7" name="内容占位符 3" descr="https://camo.githubusercontent.com/69cbc0371777fba5d251a564e2f8a8f38d1bf43f/68747470733a2f2f6a756e79616e7a2e6769746875622e696f2f4379636c6547414e2f696d616765732f7465617365725f686967685f7265732e6a7067"/>
          <p:cNvPicPr>
            <a:picLocks/>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6095999" y="2930785"/>
            <a:ext cx="4995555" cy="3004456"/>
          </a:xfrm>
          <a:prstGeom prst="rect">
            <a:avLst/>
          </a:prstGeom>
          <a:noFill/>
          <a:ln>
            <a:noFill/>
          </a:ln>
        </p:spPr>
      </p:pic>
      <p:pic>
        <p:nvPicPr>
          <p:cNvPr id="3" name="图片 2"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21040" y="3186367"/>
            <a:ext cx="4267796" cy="2734057"/>
          </a:xfrm>
          <a:prstGeom prst="rect">
            <a:avLst/>
          </a:prstGeom>
        </p:spPr>
      </p:pic>
      <p:sp>
        <p:nvSpPr>
          <p:cNvPr id="4" name="文本框 3"/>
          <p:cNvSpPr txBox="1"/>
          <p:nvPr/>
        </p:nvSpPr>
        <p:spPr>
          <a:xfrm>
            <a:off x="4874260" y="6024650"/>
            <a:ext cx="2728824" cy="369332"/>
          </a:xfrm>
          <a:prstGeom prst="rect">
            <a:avLst/>
          </a:prstGeom>
          <a:noFill/>
        </p:spPr>
        <p:txBody>
          <a:bodyPr wrap="none" rtlCol="0">
            <a:spAutoFit/>
          </a:bodyPr>
          <a:lstStyle/>
          <a:p>
            <a:r>
              <a:rPr lang="en-US" altLang="zh-CN" dirty="0" err="1" smtClean="0"/>
              <a:t>CycleGAN</a:t>
            </a:r>
            <a:r>
              <a:rPr lang="en-US" altLang="zh-CN" dirty="0" smtClean="0"/>
              <a:t>, J. Zhu et al 2017</a:t>
            </a:r>
            <a:endParaRPr lang="zh-CN" altLang="en-US" dirty="0"/>
          </a:p>
        </p:txBody>
      </p:sp>
    </p:spTree>
    <p:extLst>
      <p:ext uri="{BB962C8B-B14F-4D97-AF65-F5344CB8AC3E}">
        <p14:creationId xmlns:p14="http://schemas.microsoft.com/office/powerpoint/2010/main" val="62076119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Unpaired image translation</a:t>
            </a:r>
            <a:endParaRPr lang="zh-CN" altLang="en-US" dirty="0"/>
          </a:p>
        </p:txBody>
      </p:sp>
      <p:sp>
        <p:nvSpPr>
          <p:cNvPr id="5" name="内容占位符 4"/>
          <p:cNvSpPr>
            <a:spLocks noGrp="1"/>
          </p:cNvSpPr>
          <p:nvPr>
            <p:ph idx="1"/>
          </p:nvPr>
        </p:nvSpPr>
        <p:spPr/>
        <p:txBody>
          <a:bodyPr/>
          <a:lstStyle/>
          <a:p>
            <a:r>
              <a:rPr lang="en-US" altLang="zh-CN" dirty="0" smtClean="0"/>
              <a:t>Image-to-image translation</a:t>
            </a:r>
          </a:p>
          <a:p>
            <a:r>
              <a:rPr lang="en-US" altLang="zh-CN" dirty="0" smtClean="0"/>
              <a:t>Unpaired images datasets</a:t>
            </a:r>
          </a:p>
          <a:p>
            <a:r>
              <a:rPr lang="en-US" altLang="zh-CN" dirty="0" smtClean="0"/>
              <a:t>Cycle consistency</a:t>
            </a:r>
          </a:p>
          <a:p>
            <a:pPr marL="457200" lvl="1" indent="0">
              <a:buNone/>
            </a:pPr>
            <a:r>
              <a:rPr lang="en-US" altLang="zh-CN" dirty="0" smtClean="0"/>
              <a:t>Reconstruct the input image from </a:t>
            </a:r>
          </a:p>
          <a:p>
            <a:pPr marL="457200" lvl="1" indent="0">
              <a:buNone/>
            </a:pPr>
            <a:r>
              <a:rPr lang="en-US" altLang="zh-CN" dirty="0" smtClean="0"/>
              <a:t>generated image</a:t>
            </a:r>
          </a:p>
          <a:p>
            <a:endParaRPr lang="en-US" altLang="zh-CN" dirty="0" smtClean="0"/>
          </a:p>
          <a:p>
            <a:endParaRPr lang="en-US" altLang="zh-CN" dirty="0" smtClean="0"/>
          </a:p>
          <a:p>
            <a:endParaRPr lang="zh-CN" altLang="en-US" dirty="0"/>
          </a:p>
        </p:txBody>
      </p:sp>
      <p:pic>
        <p:nvPicPr>
          <p:cNvPr id="6" name="图片 5"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16417" y="530378"/>
            <a:ext cx="4266620" cy="5440768"/>
          </a:xfrm>
          <a:prstGeom prst="rect">
            <a:avLst/>
          </a:prstGeom>
        </p:spPr>
      </p:pic>
      <p:pic>
        <p:nvPicPr>
          <p:cNvPr id="9" name="图片 8"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51020" y="3250762"/>
            <a:ext cx="4113179" cy="3141781"/>
          </a:xfrm>
          <a:prstGeom prst="rect">
            <a:avLst/>
          </a:prstGeom>
        </p:spPr>
      </p:pic>
      <p:sp>
        <p:nvSpPr>
          <p:cNvPr id="11" name="文本框 10"/>
          <p:cNvSpPr txBox="1"/>
          <p:nvPr/>
        </p:nvSpPr>
        <p:spPr>
          <a:xfrm>
            <a:off x="4976254" y="6176963"/>
            <a:ext cx="2765116" cy="369332"/>
          </a:xfrm>
          <a:prstGeom prst="rect">
            <a:avLst/>
          </a:prstGeom>
          <a:noFill/>
        </p:spPr>
        <p:txBody>
          <a:bodyPr wrap="none" rtlCol="0">
            <a:spAutoFit/>
          </a:bodyPr>
          <a:lstStyle/>
          <a:p>
            <a:r>
              <a:rPr lang="en-US" altLang="zh-CN" dirty="0" err="1" smtClean="0"/>
              <a:t>DiscoGAN</a:t>
            </a:r>
            <a:r>
              <a:rPr lang="en-US" altLang="zh-CN" dirty="0" smtClean="0"/>
              <a:t>, T. Kim et al 2017</a:t>
            </a:r>
            <a:endParaRPr lang="zh-CN" altLang="en-US" dirty="0"/>
          </a:p>
        </p:txBody>
      </p:sp>
    </p:spTree>
    <p:extLst>
      <p:ext uri="{BB962C8B-B14F-4D97-AF65-F5344CB8AC3E}">
        <p14:creationId xmlns:p14="http://schemas.microsoft.com/office/powerpoint/2010/main" val="29694879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Exploration: </a:t>
            </a:r>
            <a:r>
              <a:rPr lang="en-US" altLang="zh-CN" dirty="0" err="1" smtClean="0"/>
              <a:t>CycleGAN</a:t>
            </a:r>
            <a:endParaRPr lang="zh-CN" altLang="en-US" dirty="0"/>
          </a:p>
        </p:txBody>
      </p:sp>
      <p:sp>
        <p:nvSpPr>
          <p:cNvPr id="3" name="内容占位符 2"/>
          <p:cNvSpPr>
            <a:spLocks noGrp="1"/>
          </p:cNvSpPr>
          <p:nvPr>
            <p:ph idx="1"/>
          </p:nvPr>
        </p:nvSpPr>
        <p:spPr/>
        <p:txBody>
          <a:bodyPr/>
          <a:lstStyle/>
          <a:p>
            <a:pPr marL="0" indent="0">
              <a:buNone/>
            </a:pPr>
            <a:r>
              <a:rPr lang="en-US" altLang="zh-CN" dirty="0" smtClean="0"/>
              <a:t>Architecture details</a:t>
            </a:r>
          </a:p>
          <a:p>
            <a:pPr lvl="1"/>
            <a:r>
              <a:rPr lang="en-US" altLang="zh-CN" dirty="0" smtClean="0"/>
              <a:t>Residual blocks</a:t>
            </a:r>
          </a:p>
          <a:p>
            <a:pPr lvl="1"/>
            <a:r>
              <a:rPr lang="en-US" altLang="zh-CN" dirty="0" smtClean="0"/>
              <a:t>Instance normalization</a:t>
            </a:r>
          </a:p>
          <a:p>
            <a:pPr lvl="1"/>
            <a:r>
              <a:rPr lang="en-US" altLang="zh-CN" dirty="0" smtClean="0"/>
              <a:t>Generated image pool</a:t>
            </a:r>
            <a:endParaRPr lang="zh-CN" altLang="en-US" dirty="0"/>
          </a:p>
        </p:txBody>
      </p:sp>
      <p:pic>
        <p:nvPicPr>
          <p:cNvPr id="3074" name="Picture 2" descr="无标题"/>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291110" y="914400"/>
            <a:ext cx="6329085" cy="469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图片 4"/>
          <p:cNvPicPr>
            <a:picLocks noChangeAspect="1"/>
          </p:cNvPicPr>
          <p:nvPr/>
        </p:nvPicPr>
        <p:blipFill rotWithShape="1">
          <a:blip r:embed="rId4"/>
          <a:srcRect l="4236" t="9537" r="13077" b="13359"/>
          <a:stretch/>
        </p:blipFill>
        <p:spPr>
          <a:xfrm>
            <a:off x="263306" y="3419606"/>
            <a:ext cx="4646896" cy="2467628"/>
          </a:xfrm>
          <a:prstGeom prst="rect">
            <a:avLst/>
          </a:prstGeom>
        </p:spPr>
      </p:pic>
    </p:spTree>
    <p:extLst>
      <p:ext uri="{BB962C8B-B14F-4D97-AF65-F5344CB8AC3E}">
        <p14:creationId xmlns:p14="http://schemas.microsoft.com/office/powerpoint/2010/main" val="836795409"/>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Exploration: </a:t>
            </a:r>
            <a:r>
              <a:rPr lang="en-US" altLang="zh-CN" dirty="0" err="1" smtClean="0"/>
              <a:t>CycleGAN</a:t>
            </a:r>
            <a:endParaRPr lang="zh-CN" altLang="en-US" dirty="0"/>
          </a:p>
        </p:txBody>
      </p:sp>
      <p:sp>
        <p:nvSpPr>
          <p:cNvPr id="3" name="内容占位符 2"/>
          <p:cNvSpPr>
            <a:spLocks noGrp="1"/>
          </p:cNvSpPr>
          <p:nvPr>
            <p:ph idx="1"/>
          </p:nvPr>
        </p:nvSpPr>
        <p:spPr/>
        <p:txBody>
          <a:bodyPr/>
          <a:lstStyle/>
          <a:p>
            <a:pPr marL="0" indent="0">
              <a:buNone/>
            </a:pPr>
            <a:r>
              <a:rPr lang="en-US" altLang="zh-CN" dirty="0" smtClean="0"/>
              <a:t>Reported results</a:t>
            </a:r>
            <a:endParaRPr lang="zh-CN" altLang="en-US" dirty="0"/>
          </a:p>
        </p:txBody>
      </p:sp>
      <p:pic>
        <p:nvPicPr>
          <p:cNvPr id="4" name="图片 3" descr="https://camo.githubusercontent.com/2fadde78dccf4d61f1294933c3e8083c07a303c7/68747470733a2f2f6a756e79616e7a2e6769746875622e696f2f4379636c6547414e2f696d616765732f6f626a656374732e6a7067"/>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441531" y="1405921"/>
            <a:ext cx="6782780" cy="4771042"/>
          </a:xfrm>
          <a:prstGeom prst="rect">
            <a:avLst/>
          </a:prstGeom>
          <a:noFill/>
          <a:ln>
            <a:noFill/>
          </a:ln>
        </p:spPr>
      </p:pic>
    </p:spTree>
    <p:extLst>
      <p:ext uri="{BB962C8B-B14F-4D97-AF65-F5344CB8AC3E}">
        <p14:creationId xmlns:p14="http://schemas.microsoft.com/office/powerpoint/2010/main" val="515916370"/>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Exploration: </a:t>
            </a:r>
            <a:r>
              <a:rPr lang="en-US" altLang="zh-CN" dirty="0" err="1" smtClean="0"/>
              <a:t>CycleGAN</a:t>
            </a:r>
            <a:endParaRPr lang="zh-CN" altLang="en-US" dirty="0"/>
          </a:p>
        </p:txBody>
      </p:sp>
      <p:pic>
        <p:nvPicPr>
          <p:cNvPr id="5" name="内容占位符 4" descr="屏幕剪辑"/>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037313" y="1824727"/>
            <a:ext cx="5530490" cy="4665386"/>
          </a:xfrm>
        </p:spPr>
      </p:pic>
      <p:sp>
        <p:nvSpPr>
          <p:cNvPr id="7" name="内容占位符 2"/>
          <p:cNvSpPr txBox="1">
            <a:spLocks/>
          </p:cNvSpPr>
          <p:nvPr/>
        </p:nvSpPr>
        <p:spPr>
          <a:xfrm>
            <a:off x="838200" y="996043"/>
            <a:ext cx="10515600" cy="51809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smtClean="0"/>
              <a:t>Results by training after 200 epochs with the official torch implementation. Horse to zebra dataset</a:t>
            </a:r>
            <a:endParaRPr lang="zh-CN" altLang="en-US" dirty="0"/>
          </a:p>
        </p:txBody>
      </p:sp>
    </p:spTree>
    <p:extLst>
      <p:ext uri="{BB962C8B-B14F-4D97-AF65-F5344CB8AC3E}">
        <p14:creationId xmlns:p14="http://schemas.microsoft.com/office/powerpoint/2010/main" val="94979796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Exploration: </a:t>
            </a:r>
            <a:r>
              <a:rPr lang="en-US" altLang="zh-CN" dirty="0" err="1" smtClean="0"/>
              <a:t>CycleGAN</a:t>
            </a:r>
            <a:endParaRPr lang="zh-CN" altLang="en-US" dirty="0"/>
          </a:p>
        </p:txBody>
      </p:sp>
      <p:pic>
        <p:nvPicPr>
          <p:cNvPr id="7" name="内容占位符 6" descr="屏幕剪辑"/>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5295900" y="1885391"/>
            <a:ext cx="6216886" cy="4373215"/>
          </a:xfrm>
        </p:spPr>
      </p:pic>
      <p:sp>
        <p:nvSpPr>
          <p:cNvPr id="8" name="内容占位符 2"/>
          <p:cNvSpPr txBox="1">
            <a:spLocks/>
          </p:cNvSpPr>
          <p:nvPr/>
        </p:nvSpPr>
        <p:spPr>
          <a:xfrm>
            <a:off x="838200" y="996043"/>
            <a:ext cx="10515600" cy="88934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smtClean="0"/>
              <a:t>Results by training after 200 epochs with the official torch implementation. Sketch to photo (apple) dataset.</a:t>
            </a:r>
          </a:p>
          <a:p>
            <a:endParaRPr lang="zh-CN" altLang="en-US" dirty="0"/>
          </a:p>
        </p:txBody>
      </p:sp>
      <p:sp>
        <p:nvSpPr>
          <p:cNvPr id="10" name="内容占位符 4"/>
          <p:cNvSpPr txBox="1">
            <a:spLocks/>
          </p:cNvSpPr>
          <p:nvPr/>
        </p:nvSpPr>
        <p:spPr>
          <a:xfrm>
            <a:off x="838200" y="1967035"/>
            <a:ext cx="4457700" cy="420992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zh-CN" dirty="0" smtClean="0"/>
              <a:t>Mode collapse (sketch to photo)</a:t>
            </a:r>
          </a:p>
          <a:p>
            <a:r>
              <a:rPr lang="en-US" altLang="zh-CN" dirty="0" smtClean="0"/>
              <a:t>All white (photo to sketch)</a:t>
            </a:r>
          </a:p>
          <a:p>
            <a:endParaRPr lang="en-US" altLang="zh-CN" dirty="0" smtClean="0"/>
          </a:p>
          <a:p>
            <a:endParaRPr lang="zh-CN" altLang="en-US" dirty="0"/>
          </a:p>
        </p:txBody>
      </p:sp>
    </p:spTree>
    <p:extLst>
      <p:ext uri="{BB962C8B-B14F-4D97-AF65-F5344CB8AC3E}">
        <p14:creationId xmlns:p14="http://schemas.microsoft.com/office/powerpoint/2010/main" val="123147359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endParaRPr lang="zh-CN" altLang="en-US"/>
          </a:p>
        </p:txBody>
      </p:sp>
      <p:sp>
        <p:nvSpPr>
          <p:cNvPr id="3" name="内容占位符 2"/>
          <p:cNvSpPr>
            <a:spLocks noGrp="1"/>
          </p:cNvSpPr>
          <p:nvPr>
            <p:ph idx="1"/>
          </p:nvPr>
        </p:nvSpPr>
        <p:spPr/>
        <p:txBody>
          <a:bodyPr/>
          <a:lstStyle/>
          <a:p>
            <a:pPr marL="0" indent="0">
              <a:buNone/>
            </a:pPr>
            <a:r>
              <a:rPr lang="en-US" altLang="zh-CN" dirty="0" smtClean="0"/>
              <a:t>Sketch </a:t>
            </a:r>
          </a:p>
          <a:p>
            <a:pPr marL="0" indent="0">
              <a:buNone/>
            </a:pPr>
            <a:endParaRPr lang="en-US" altLang="zh-CN" dirty="0" smtClean="0"/>
          </a:p>
          <a:p>
            <a:pPr marL="0" indent="0">
              <a:buNone/>
            </a:pPr>
            <a:r>
              <a:rPr lang="en-US" altLang="zh-CN" dirty="0" smtClean="0"/>
              <a:t>Related works</a:t>
            </a:r>
          </a:p>
          <a:p>
            <a:pPr marL="0" indent="0">
              <a:buNone/>
            </a:pPr>
            <a:endParaRPr lang="en-US" altLang="zh-CN" dirty="0"/>
          </a:p>
          <a:p>
            <a:pPr marL="0" indent="0">
              <a:buNone/>
            </a:pPr>
            <a:r>
              <a:rPr lang="en-US" altLang="zh-CN" dirty="0" smtClean="0"/>
              <a:t>Exploration</a:t>
            </a:r>
            <a:endParaRPr lang="zh-CN" altLang="en-US" dirty="0"/>
          </a:p>
        </p:txBody>
      </p:sp>
    </p:spTree>
    <p:extLst>
      <p:ext uri="{BB962C8B-B14F-4D97-AF65-F5344CB8AC3E}">
        <p14:creationId xmlns:p14="http://schemas.microsoft.com/office/powerpoint/2010/main" val="1488085127"/>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Exploration: </a:t>
            </a:r>
            <a:r>
              <a:rPr lang="en-US" altLang="zh-CN" dirty="0" err="1" smtClean="0"/>
              <a:t>CycleGAN</a:t>
            </a:r>
            <a:endParaRPr lang="zh-CN" altLang="en-US" dirty="0"/>
          </a:p>
        </p:txBody>
      </p:sp>
      <p:sp>
        <p:nvSpPr>
          <p:cNvPr id="8" name="内容占位符 2"/>
          <p:cNvSpPr txBox="1">
            <a:spLocks/>
          </p:cNvSpPr>
          <p:nvPr/>
        </p:nvSpPr>
        <p:spPr>
          <a:xfrm>
            <a:off x="838199" y="990600"/>
            <a:ext cx="10515600" cy="5180920"/>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dirty="0" smtClean="0"/>
              <a:t>Results by training after 200 epochs with the official torch implementation. Sketch to photo (airplane) dataset.</a:t>
            </a:r>
            <a:endParaRPr lang="zh-CN" altLang="en-US" dirty="0"/>
          </a:p>
        </p:txBody>
      </p:sp>
      <p:pic>
        <p:nvPicPr>
          <p:cNvPr id="6" name="图片 5"/>
          <p:cNvPicPr/>
          <p:nvPr/>
        </p:nvPicPr>
        <p:blipFill>
          <a:blip r:embed="rId3">
            <a:extLst>
              <a:ext uri="{28A0092B-C50C-407E-A947-70E740481C1C}">
                <a14:useLocalDpi xmlns:a14="http://schemas.microsoft.com/office/drawing/2010/main" val="0"/>
              </a:ext>
            </a:extLst>
          </a:blip>
          <a:stretch>
            <a:fillRect/>
          </a:stretch>
        </p:blipFill>
        <p:spPr>
          <a:xfrm>
            <a:off x="2392044" y="2061800"/>
            <a:ext cx="6358255" cy="4109720"/>
          </a:xfrm>
          <a:prstGeom prst="rect">
            <a:avLst/>
          </a:prstGeom>
        </p:spPr>
      </p:pic>
    </p:spTree>
    <p:extLst>
      <p:ext uri="{BB962C8B-B14F-4D97-AF65-F5344CB8AC3E}">
        <p14:creationId xmlns:p14="http://schemas.microsoft.com/office/powerpoint/2010/main" val="99514093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nvPr>
        </p:nvSpPr>
        <p:spPr/>
        <p:txBody>
          <a:bodyPr>
            <a:normAutofit fontScale="90000"/>
          </a:bodyPr>
          <a:lstStyle/>
          <a:p>
            <a:r>
              <a:rPr lang="en-US" altLang="zh-CN" dirty="0" smtClean="0"/>
              <a:t>Exploration: </a:t>
            </a:r>
            <a:r>
              <a:rPr lang="en-US" altLang="zh-CN" dirty="0" err="1" smtClean="0"/>
              <a:t>DiscoGAN</a:t>
            </a:r>
            <a:endParaRPr lang="zh-CN" altLang="en-US" dirty="0"/>
          </a:p>
        </p:txBody>
      </p:sp>
      <p:sp>
        <p:nvSpPr>
          <p:cNvPr id="5" name="内容占位符 4"/>
          <p:cNvSpPr>
            <a:spLocks noGrp="1"/>
          </p:cNvSpPr>
          <p:nvPr>
            <p:ph idx="1"/>
          </p:nvPr>
        </p:nvSpPr>
        <p:spPr/>
        <p:txBody>
          <a:bodyPr/>
          <a:lstStyle/>
          <a:p>
            <a:endParaRPr lang="zh-CN" altLang="en-US" dirty="0"/>
          </a:p>
        </p:txBody>
      </p:sp>
    </p:spTree>
    <p:extLst>
      <p:ext uri="{BB962C8B-B14F-4D97-AF65-F5344CB8AC3E}">
        <p14:creationId xmlns:p14="http://schemas.microsoft.com/office/powerpoint/2010/main" val="82249437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Sketch</a:t>
            </a:r>
            <a:endParaRPr lang="zh-CN" altLang="en-US" dirty="0"/>
          </a:p>
        </p:txBody>
      </p:sp>
      <p:sp>
        <p:nvSpPr>
          <p:cNvPr id="3" name="内容占位符 2"/>
          <p:cNvSpPr>
            <a:spLocks noGrp="1"/>
          </p:cNvSpPr>
          <p:nvPr>
            <p:ph idx="1"/>
          </p:nvPr>
        </p:nvSpPr>
        <p:spPr>
          <a:xfrm>
            <a:off x="838200" y="996043"/>
            <a:ext cx="5397137" cy="5180920"/>
          </a:xfrm>
        </p:spPr>
        <p:txBody>
          <a:bodyPr/>
          <a:lstStyle/>
          <a:p>
            <a:r>
              <a:rPr lang="en-US" altLang="zh-CN" sz="2400" dirty="0" smtClean="0"/>
              <a:t>A universal form of communication across nations and cultures</a:t>
            </a:r>
          </a:p>
          <a:p>
            <a:r>
              <a:rPr lang="en-US" altLang="zh-CN" sz="2400" dirty="0" smtClean="0"/>
              <a:t>Tracing back to prehistoric cave painting</a:t>
            </a:r>
          </a:p>
          <a:p>
            <a:r>
              <a:rPr lang="en-US" altLang="zh-CN" sz="2400" dirty="0" smtClean="0"/>
              <a:t>Conveying abstract concepts visually</a:t>
            </a:r>
          </a:p>
          <a:p>
            <a:r>
              <a:rPr lang="en-US" altLang="zh-CN" sz="2400" dirty="0" smtClean="0"/>
              <a:t>Becoming more important due to the popularity of touch devices</a:t>
            </a:r>
          </a:p>
          <a:p>
            <a:endParaRPr lang="zh-CN" altLang="en-US" dirty="0"/>
          </a:p>
        </p:txBody>
      </p:sp>
      <p:pic>
        <p:nvPicPr>
          <p:cNvPr id="4" name="图片 3"/>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7612610" y="554847"/>
            <a:ext cx="3438567" cy="2223187"/>
          </a:xfrm>
          <a:prstGeom prst="rect">
            <a:avLst/>
          </a:prstGeom>
        </p:spPr>
      </p:pic>
      <p:pic>
        <p:nvPicPr>
          <p:cNvPr id="1026" name="Picture 2" descr="http://f11.baidu.com/it/u=49095946,2128201419&amp;fm=7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612610" y="3071624"/>
            <a:ext cx="3438567" cy="2581860"/>
          </a:xfrm>
          <a:prstGeom prst="rect">
            <a:avLst/>
          </a:prstGeom>
          <a:noFill/>
          <a:extLst>
            <a:ext uri="{909E8E84-426E-40DD-AFC4-6F175D3DCCD1}">
              <a14:hiddenFill xmlns:a14="http://schemas.microsoft.com/office/drawing/2010/main">
                <a:solidFill>
                  <a:srgbClr val="FFFFFF"/>
                </a:solidFill>
              </a14:hiddenFill>
            </a:ext>
          </a:extLst>
        </p:spPr>
      </p:pic>
      <p:pic>
        <p:nvPicPr>
          <p:cNvPr id="8" name="内容占位符 3"/>
          <p:cNvPicPr>
            <a:picLocks noChangeAspect="1"/>
          </p:cNvPicPr>
          <p:nvPr/>
        </p:nvPicPr>
        <p:blipFill rotWithShape="1">
          <a:blip r:embed="rId5">
            <a:extLst>
              <a:ext uri="{28A0092B-C50C-407E-A947-70E740481C1C}">
                <a14:useLocalDpi xmlns:a14="http://schemas.microsoft.com/office/drawing/2010/main" val="0"/>
              </a:ext>
            </a:extLst>
          </a:blip>
          <a:srcRect r="53385"/>
          <a:stretch/>
        </p:blipFill>
        <p:spPr>
          <a:xfrm>
            <a:off x="1156223" y="3923211"/>
            <a:ext cx="4761089" cy="1653633"/>
          </a:xfrm>
          <a:prstGeom prst="rect">
            <a:avLst/>
          </a:prstGeom>
        </p:spPr>
      </p:pic>
    </p:spTree>
    <p:extLst>
      <p:ext uri="{BB962C8B-B14F-4D97-AF65-F5344CB8AC3E}">
        <p14:creationId xmlns:p14="http://schemas.microsoft.com/office/powerpoint/2010/main" val="2008924146"/>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Characteristic of Sketch</a:t>
            </a:r>
            <a:endParaRPr lang="zh-CN" altLang="en-US" dirty="0"/>
          </a:p>
        </p:txBody>
      </p:sp>
      <p:sp>
        <p:nvSpPr>
          <p:cNvPr id="3" name="内容占位符 2"/>
          <p:cNvSpPr>
            <a:spLocks noGrp="1"/>
          </p:cNvSpPr>
          <p:nvPr>
            <p:ph idx="1"/>
          </p:nvPr>
        </p:nvSpPr>
        <p:spPr>
          <a:xfrm>
            <a:off x="838200" y="996043"/>
            <a:ext cx="7530737" cy="5180920"/>
          </a:xfrm>
        </p:spPr>
        <p:txBody>
          <a:bodyPr/>
          <a:lstStyle/>
          <a:p>
            <a:r>
              <a:rPr lang="en-US" altLang="zh-CN" dirty="0" smtClean="0"/>
              <a:t>Iconic</a:t>
            </a:r>
          </a:p>
          <a:p>
            <a:pPr marL="457200" lvl="1" indent="0">
              <a:buNone/>
            </a:pPr>
            <a:r>
              <a:rPr lang="en-US" altLang="zh-CN" dirty="0" smtClean="0"/>
              <a:t>Sketches can be highly abstract.</a:t>
            </a:r>
          </a:p>
        </p:txBody>
      </p:sp>
      <p:pic>
        <p:nvPicPr>
          <p:cNvPr id="5" name="图片 4" descr="屏幕剪辑"/>
          <p:cNvPicPr>
            <a:picLocks noChangeAspect="1"/>
          </p:cNvPicPr>
          <p:nvPr/>
        </p:nvPicPr>
        <p:blipFill rotWithShape="1">
          <a:blip r:embed="rId3">
            <a:extLst>
              <a:ext uri="{28A0092B-C50C-407E-A947-70E740481C1C}">
                <a14:useLocalDpi xmlns:a14="http://schemas.microsoft.com/office/drawing/2010/main" val="0"/>
              </a:ext>
            </a:extLst>
          </a:blip>
          <a:srcRect t="2518" r="42948"/>
          <a:stretch/>
        </p:blipFill>
        <p:spPr>
          <a:xfrm>
            <a:off x="3413968" y="1933851"/>
            <a:ext cx="4145073" cy="3993231"/>
          </a:xfrm>
          <a:prstGeom prst="rect">
            <a:avLst/>
          </a:prstGeom>
        </p:spPr>
      </p:pic>
    </p:spTree>
    <p:extLst>
      <p:ext uri="{BB962C8B-B14F-4D97-AF65-F5344CB8AC3E}">
        <p14:creationId xmlns:p14="http://schemas.microsoft.com/office/powerpoint/2010/main" val="1628786099"/>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Characteristic of Sketch</a:t>
            </a:r>
            <a:endParaRPr lang="zh-CN" altLang="en-US" dirty="0"/>
          </a:p>
        </p:txBody>
      </p:sp>
      <p:sp>
        <p:nvSpPr>
          <p:cNvPr id="3" name="内容占位符 2"/>
          <p:cNvSpPr>
            <a:spLocks noGrp="1"/>
          </p:cNvSpPr>
          <p:nvPr>
            <p:ph idx="1"/>
          </p:nvPr>
        </p:nvSpPr>
        <p:spPr>
          <a:xfrm>
            <a:off x="838200" y="996043"/>
            <a:ext cx="6067697" cy="1311728"/>
          </a:xfrm>
        </p:spPr>
        <p:txBody>
          <a:bodyPr/>
          <a:lstStyle/>
          <a:p>
            <a:r>
              <a:rPr lang="en-US" altLang="zh-CN" dirty="0" smtClean="0"/>
              <a:t>High intra-class variations</a:t>
            </a:r>
          </a:p>
          <a:p>
            <a:pPr marL="457200" lvl="1" indent="0">
              <a:buNone/>
            </a:pPr>
            <a:r>
              <a:rPr lang="en-US" altLang="zh-CN" dirty="0" smtClean="0"/>
              <a:t>Sketches drawn by different people vary in the level of abstraction or deformation. </a:t>
            </a:r>
            <a:endParaRPr lang="zh-CN" altLang="en-US" dirty="0"/>
          </a:p>
        </p:txBody>
      </p:sp>
      <p:pic>
        <p:nvPicPr>
          <p:cNvPr id="6" name="图片 5"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57989" y="2607164"/>
            <a:ext cx="5884821" cy="3324972"/>
          </a:xfrm>
          <a:prstGeom prst="rect">
            <a:avLst/>
          </a:prstGeom>
        </p:spPr>
      </p:pic>
    </p:spTree>
    <p:extLst>
      <p:ext uri="{BB962C8B-B14F-4D97-AF65-F5344CB8AC3E}">
        <p14:creationId xmlns:p14="http://schemas.microsoft.com/office/powerpoint/2010/main" val="59500585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Characteristic of Sketch</a:t>
            </a:r>
            <a:endParaRPr lang="zh-CN" altLang="en-US" dirty="0"/>
          </a:p>
        </p:txBody>
      </p:sp>
      <p:sp>
        <p:nvSpPr>
          <p:cNvPr id="3" name="内容占位符 2"/>
          <p:cNvSpPr>
            <a:spLocks noGrp="1"/>
          </p:cNvSpPr>
          <p:nvPr>
            <p:ph idx="1"/>
          </p:nvPr>
        </p:nvSpPr>
        <p:spPr>
          <a:xfrm>
            <a:off x="838200" y="996043"/>
            <a:ext cx="9324703" cy="5180920"/>
          </a:xfrm>
        </p:spPr>
        <p:txBody>
          <a:bodyPr/>
          <a:lstStyle/>
          <a:p>
            <a:r>
              <a:rPr lang="en-US" altLang="zh-CN" dirty="0" smtClean="0"/>
              <a:t>Lack of visual cues</a:t>
            </a:r>
          </a:p>
          <a:p>
            <a:pPr marL="457200" lvl="1" indent="0">
              <a:buNone/>
            </a:pPr>
            <a:r>
              <a:rPr lang="en-US" altLang="zh-CN" dirty="0" smtClean="0"/>
              <a:t>Sketches are lack of colors and textures compared to photos.</a:t>
            </a:r>
            <a:endParaRPr lang="zh-CN" altLang="en-US" dirty="0"/>
          </a:p>
        </p:txBody>
      </p:sp>
      <p:pic>
        <p:nvPicPr>
          <p:cNvPr id="7" name="图片 6"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03863" y="2005819"/>
            <a:ext cx="6339839" cy="4463096"/>
          </a:xfrm>
          <a:prstGeom prst="rect">
            <a:avLst/>
          </a:prstGeom>
        </p:spPr>
      </p:pic>
    </p:spTree>
    <p:extLst>
      <p:ext uri="{BB962C8B-B14F-4D97-AF65-F5344CB8AC3E}">
        <p14:creationId xmlns:p14="http://schemas.microsoft.com/office/powerpoint/2010/main" val="290415122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Problem definition</a:t>
            </a:r>
            <a:endParaRPr lang="zh-CN" altLang="en-US" dirty="0"/>
          </a:p>
        </p:txBody>
      </p:sp>
      <p:sp>
        <p:nvSpPr>
          <p:cNvPr id="3" name="内容占位符 2"/>
          <p:cNvSpPr>
            <a:spLocks noGrp="1"/>
          </p:cNvSpPr>
          <p:nvPr>
            <p:ph idx="1"/>
          </p:nvPr>
        </p:nvSpPr>
        <p:spPr/>
        <p:txBody>
          <a:bodyPr/>
          <a:lstStyle/>
          <a:p>
            <a:pPr marL="0" indent="0">
              <a:buNone/>
            </a:pPr>
            <a:r>
              <a:rPr lang="en-US" altLang="zh-CN" dirty="0" smtClean="0"/>
              <a:t>Sketch-based image generation</a:t>
            </a:r>
            <a:endParaRPr lang="en-US" altLang="zh-CN" dirty="0" smtClean="0"/>
          </a:p>
          <a:p>
            <a:pPr marL="457200" lvl="1" indent="0">
              <a:buNone/>
            </a:pPr>
            <a:r>
              <a:rPr lang="en-US" altLang="zh-CN" dirty="0" smtClean="0"/>
              <a:t>Given a sketch, we want to generate an image that preserves the scene  in the sketch.</a:t>
            </a:r>
            <a:endParaRPr lang="zh-CN" altLang="en-US" dirty="0"/>
          </a:p>
        </p:txBody>
      </p:sp>
      <p:pic>
        <p:nvPicPr>
          <p:cNvPr id="6" name="图片 5"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31776" y="2429503"/>
            <a:ext cx="2166529" cy="2179985"/>
          </a:xfrm>
          <a:prstGeom prst="rect">
            <a:avLst/>
          </a:prstGeom>
        </p:spPr>
      </p:pic>
      <p:sp>
        <p:nvSpPr>
          <p:cNvPr id="7" name="箭头: 右 2"/>
          <p:cNvSpPr/>
          <p:nvPr/>
        </p:nvSpPr>
        <p:spPr>
          <a:xfrm>
            <a:off x="4900014" y="3175043"/>
            <a:ext cx="1195985" cy="68890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noChangeAspect="1"/>
          </p:cNvPicPr>
          <p:nvPr/>
        </p:nvPicPr>
        <p:blipFill>
          <a:blip r:embed="rId4">
            <a:extLst>
              <a:ext uri="{BEBA8EAE-BF5A-486C-A8C5-ECC9F3942E4B}">
                <a14:imgProps xmlns:a14="http://schemas.microsoft.com/office/drawing/2010/main">
                  <a14:imgLayer r:embed="rId5">
                    <a14:imgEffect>
                      <a14:colorTemperature colorTemp="5882"/>
                    </a14:imgEffect>
                    <a14:imgEffect>
                      <a14:saturation sat="135000"/>
                    </a14:imgEffect>
                    <a14:imgEffect>
                      <a14:brightnessContrast bright="5000"/>
                    </a14:imgEffect>
                  </a14:imgLayer>
                </a14:imgProps>
              </a:ext>
            </a:extLst>
          </a:blip>
          <a:stretch>
            <a:fillRect/>
          </a:stretch>
        </p:blipFill>
        <p:spPr>
          <a:xfrm>
            <a:off x="6940336" y="2181350"/>
            <a:ext cx="1740002" cy="2567380"/>
          </a:xfrm>
          <a:prstGeom prst="rect">
            <a:avLst/>
          </a:prstGeom>
          <a:effectLst>
            <a:outerShdw dist="50800" sx="1000" sy="1000" algn="ctr" rotWithShape="0">
              <a:srgbClr val="000000">
                <a:alpha val="43137"/>
              </a:srgbClr>
            </a:outerShdw>
            <a:softEdge rad="0"/>
          </a:effectLst>
        </p:spPr>
      </p:pic>
      <p:sp>
        <p:nvSpPr>
          <p:cNvPr id="9" name="矩形 8"/>
          <p:cNvSpPr/>
          <p:nvPr/>
        </p:nvSpPr>
        <p:spPr>
          <a:xfrm>
            <a:off x="4623595" y="2819696"/>
            <a:ext cx="2091451" cy="1569660"/>
          </a:xfrm>
          <a:prstGeom prst="rect">
            <a:avLst/>
          </a:prstGeom>
          <a:noFill/>
        </p:spPr>
        <p:txBody>
          <a:bodyPr wrap="square" lIns="91440" tIns="45720" rIns="91440" bIns="45720">
            <a:spAutoFit/>
          </a:bodyPr>
          <a:lstStyle/>
          <a:p>
            <a:pPr algn="ctr"/>
            <a:r>
              <a:rPr lang="zh-CN" altLang="en-US" sz="9600" b="1" dirty="0">
                <a:ln w="0"/>
                <a:solidFill>
                  <a:srgbClr val="FF0000"/>
                </a:solidFill>
                <a:effectLst>
                  <a:outerShdw blurRad="38100" dist="19050" dir="2700000" algn="tl" rotWithShape="0">
                    <a:schemeClr val="dk1">
                      <a:alpha val="40000"/>
                    </a:schemeClr>
                  </a:outerShdw>
                </a:effectLst>
              </a:rPr>
              <a:t>？</a:t>
            </a:r>
          </a:p>
        </p:txBody>
      </p:sp>
    </p:spTree>
    <p:extLst>
      <p:ext uri="{BB962C8B-B14F-4D97-AF65-F5344CB8AC3E}">
        <p14:creationId xmlns:p14="http://schemas.microsoft.com/office/powerpoint/2010/main" val="3906183781"/>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Sketch classification: </a:t>
            </a:r>
            <a:r>
              <a:rPr lang="en-US" altLang="zh-CN" dirty="0" err="1" smtClean="0"/>
              <a:t>SketchNet</a:t>
            </a:r>
            <a:endParaRPr lang="zh-CN" altLang="en-US" dirty="0"/>
          </a:p>
        </p:txBody>
      </p:sp>
      <p:sp>
        <p:nvSpPr>
          <p:cNvPr id="3" name="内容占位符 2"/>
          <p:cNvSpPr>
            <a:spLocks noGrp="1"/>
          </p:cNvSpPr>
          <p:nvPr>
            <p:ph idx="1"/>
          </p:nvPr>
        </p:nvSpPr>
        <p:spPr>
          <a:xfrm>
            <a:off x="838200" y="996043"/>
            <a:ext cx="9246326" cy="5180920"/>
          </a:xfrm>
        </p:spPr>
        <p:txBody>
          <a:bodyPr/>
          <a:lstStyle/>
          <a:p>
            <a:r>
              <a:rPr lang="en-US" altLang="zh-CN" dirty="0" smtClean="0"/>
              <a:t>Discover the discriminative structures of sketch images</a:t>
            </a:r>
          </a:p>
          <a:p>
            <a:r>
              <a:rPr lang="en-US" altLang="zh-CN" dirty="0" smtClean="0"/>
              <a:t>Triplet networks based on Siamese nets</a:t>
            </a:r>
          </a:p>
          <a:p>
            <a:r>
              <a:rPr lang="en-US" altLang="zh-CN" dirty="0" smtClean="0"/>
              <a:t>Weekly supervised </a:t>
            </a:r>
          </a:p>
          <a:p>
            <a:pPr marL="0" indent="0">
              <a:buNone/>
            </a:pPr>
            <a:endParaRPr lang="en-US" altLang="zh-CN" dirty="0" smtClean="0"/>
          </a:p>
          <a:p>
            <a:endParaRPr lang="zh-CN" altLang="en-US" dirty="0"/>
          </a:p>
        </p:txBody>
      </p:sp>
      <p:pic>
        <p:nvPicPr>
          <p:cNvPr id="6" name="内容占位符 3" descr="屏幕剪辑"/>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26344" y="2205524"/>
            <a:ext cx="4142938" cy="2761958"/>
          </a:xfrm>
          <a:prstGeom prst="rect">
            <a:avLst/>
          </a:prstGeom>
        </p:spPr>
      </p:pic>
      <p:sp>
        <p:nvSpPr>
          <p:cNvPr id="7" name="文本框 6"/>
          <p:cNvSpPr txBox="1"/>
          <p:nvPr/>
        </p:nvSpPr>
        <p:spPr>
          <a:xfrm>
            <a:off x="5461363" y="5237737"/>
            <a:ext cx="1760568" cy="369332"/>
          </a:xfrm>
          <a:prstGeom prst="rect">
            <a:avLst/>
          </a:prstGeom>
          <a:noFill/>
        </p:spPr>
        <p:txBody>
          <a:bodyPr wrap="square" rtlCol="0">
            <a:spAutoFit/>
          </a:bodyPr>
          <a:lstStyle/>
          <a:p>
            <a:r>
              <a:rPr lang="en-US" altLang="zh-CN" dirty="0">
                <a:effectLst/>
              </a:rPr>
              <a:t>H. Zhang </a:t>
            </a:r>
            <a:r>
              <a:rPr lang="en-US" altLang="zh-CN" i="1" dirty="0">
                <a:effectLst/>
              </a:rPr>
              <a:t>2016</a:t>
            </a:r>
            <a:endParaRPr lang="zh-CN" altLang="en-US" dirty="0"/>
          </a:p>
        </p:txBody>
      </p:sp>
      <p:pic>
        <p:nvPicPr>
          <p:cNvPr id="10" name="图片 9" descr="屏幕剪辑"/>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0363" y="3042427"/>
            <a:ext cx="5111225" cy="1855362"/>
          </a:xfrm>
          <a:prstGeom prst="rect">
            <a:avLst/>
          </a:prstGeom>
        </p:spPr>
      </p:pic>
    </p:spTree>
    <p:extLst>
      <p:ext uri="{BB962C8B-B14F-4D97-AF65-F5344CB8AC3E}">
        <p14:creationId xmlns:p14="http://schemas.microsoft.com/office/powerpoint/2010/main" val="1116846045"/>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fontScale="90000"/>
          </a:bodyPr>
          <a:lstStyle/>
          <a:p>
            <a:r>
              <a:rPr lang="en-US" altLang="zh-CN" dirty="0" smtClean="0"/>
              <a:t>Sketch classification: Sketch-a-Net</a:t>
            </a:r>
            <a:endParaRPr lang="zh-CN" altLang="en-US" dirty="0"/>
          </a:p>
        </p:txBody>
      </p:sp>
      <p:sp>
        <p:nvSpPr>
          <p:cNvPr id="3" name="内容占位符 2"/>
          <p:cNvSpPr>
            <a:spLocks noGrp="1"/>
          </p:cNvSpPr>
          <p:nvPr>
            <p:ph idx="1"/>
          </p:nvPr>
        </p:nvSpPr>
        <p:spPr>
          <a:xfrm>
            <a:off x="838200" y="996043"/>
            <a:ext cx="9246326" cy="5180920"/>
          </a:xfrm>
        </p:spPr>
        <p:txBody>
          <a:bodyPr/>
          <a:lstStyle/>
          <a:p>
            <a:r>
              <a:rPr lang="en-US" altLang="zh-CN" dirty="0" smtClean="0"/>
              <a:t>A novel method of data augmentation</a:t>
            </a:r>
          </a:p>
          <a:p>
            <a:r>
              <a:rPr lang="en-US" altLang="zh-CN" dirty="0" smtClean="0"/>
              <a:t>Bayesian fusion</a:t>
            </a:r>
          </a:p>
          <a:p>
            <a:r>
              <a:rPr lang="en-US" altLang="zh-CN" dirty="0" smtClean="0"/>
              <a:t>Multiple models of different scales</a:t>
            </a:r>
          </a:p>
          <a:p>
            <a:r>
              <a:rPr lang="en-US" altLang="zh-CN" dirty="0" smtClean="0"/>
              <a:t>Beats human in classification performance </a:t>
            </a:r>
          </a:p>
          <a:p>
            <a:pPr marL="0" indent="0">
              <a:buNone/>
            </a:pPr>
            <a:endParaRPr lang="en-US" altLang="zh-CN" dirty="0" smtClean="0"/>
          </a:p>
          <a:p>
            <a:endParaRPr lang="zh-CN" altLang="en-US" dirty="0"/>
          </a:p>
        </p:txBody>
      </p:sp>
      <p:sp>
        <p:nvSpPr>
          <p:cNvPr id="8" name="文本框 7"/>
          <p:cNvSpPr txBox="1"/>
          <p:nvPr/>
        </p:nvSpPr>
        <p:spPr>
          <a:xfrm>
            <a:off x="4279626" y="6165336"/>
            <a:ext cx="2787380" cy="369332"/>
          </a:xfrm>
          <a:prstGeom prst="rect">
            <a:avLst/>
          </a:prstGeom>
          <a:noFill/>
        </p:spPr>
        <p:txBody>
          <a:bodyPr wrap="square" rtlCol="0">
            <a:spAutoFit/>
          </a:bodyPr>
          <a:lstStyle/>
          <a:p>
            <a:r>
              <a:rPr lang="en-US" altLang="zh-CN" dirty="0" smtClean="0">
                <a:effectLst/>
              </a:rPr>
              <a:t>Sketch-a-Net</a:t>
            </a:r>
            <a:r>
              <a:rPr lang="en-US" altLang="zh-CN" dirty="0" smtClean="0"/>
              <a:t>, </a:t>
            </a:r>
            <a:r>
              <a:rPr lang="en-US" altLang="zh-CN" dirty="0" smtClean="0">
                <a:effectLst/>
              </a:rPr>
              <a:t>Q. Yu 2016</a:t>
            </a:r>
            <a:endParaRPr lang="zh-CN" altLang="en-US" dirty="0"/>
          </a:p>
        </p:txBody>
      </p:sp>
      <p:pic>
        <p:nvPicPr>
          <p:cNvPr id="9" name="图片 8"/>
          <p:cNvPicPr>
            <a:picLocks noChangeAspect="1"/>
          </p:cNvPicPr>
          <p:nvPr/>
        </p:nvPicPr>
        <p:blipFill>
          <a:blip r:embed="rId3"/>
          <a:stretch>
            <a:fillRect/>
          </a:stretch>
        </p:blipFill>
        <p:spPr>
          <a:xfrm>
            <a:off x="2466590" y="3071783"/>
            <a:ext cx="7017044" cy="3011910"/>
          </a:xfrm>
          <a:prstGeom prst="rect">
            <a:avLst/>
          </a:prstGeom>
        </p:spPr>
      </p:pic>
    </p:spTree>
    <p:extLst>
      <p:ext uri="{BB962C8B-B14F-4D97-AF65-F5344CB8AC3E}">
        <p14:creationId xmlns:p14="http://schemas.microsoft.com/office/powerpoint/2010/main" val="3839726145"/>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378</TotalTime>
  <Words>613</Words>
  <Application>Microsoft Office PowerPoint</Application>
  <PresentationFormat>宽屏</PresentationFormat>
  <Paragraphs>117</Paragraphs>
  <Slides>21</Slides>
  <Notes>21</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21</vt:i4>
      </vt:variant>
    </vt:vector>
  </HeadingPairs>
  <TitlesOfParts>
    <vt:vector size="26" baseType="lpstr">
      <vt:lpstr>宋体</vt:lpstr>
      <vt:lpstr>Arial</vt:lpstr>
      <vt:lpstr>Calibri</vt:lpstr>
      <vt:lpstr>Calibri Light</vt:lpstr>
      <vt:lpstr>Office 主题</vt:lpstr>
      <vt:lpstr>Sketch to Photo Translation</vt:lpstr>
      <vt:lpstr>PowerPoint 演示文稿</vt:lpstr>
      <vt:lpstr>Sketch</vt:lpstr>
      <vt:lpstr>Characteristic of Sketch</vt:lpstr>
      <vt:lpstr>Characteristic of Sketch</vt:lpstr>
      <vt:lpstr>Characteristic of Sketch</vt:lpstr>
      <vt:lpstr>Problem definition</vt:lpstr>
      <vt:lpstr>Sketch classification: SketchNet</vt:lpstr>
      <vt:lpstr>Sketch classification: Sketch-a-Net</vt:lpstr>
      <vt:lpstr>Sketch-based retrieval</vt:lpstr>
      <vt:lpstr>Sketch-based image generation</vt:lpstr>
      <vt:lpstr>Generative Adversarial Nets (GANs)</vt:lpstr>
      <vt:lpstr>Image-to-image translation</vt:lpstr>
      <vt:lpstr>Unpaired image translation</vt:lpstr>
      <vt:lpstr>Unpaired image translation</vt:lpstr>
      <vt:lpstr>Exploration: CycleGAN</vt:lpstr>
      <vt:lpstr>Exploration: CycleGAN</vt:lpstr>
      <vt:lpstr>Exploration: CycleGAN</vt:lpstr>
      <vt:lpstr>Exploration: CycleGAN</vt:lpstr>
      <vt:lpstr>Exploration: CycleGAN</vt:lpstr>
      <vt:lpstr>Exploration: DiscoGAN</vt:lpstr>
    </vt:vector>
  </TitlesOfParts>
  <Company>USTC</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Sketch to Photo Translation</dc:title>
  <dc:creator>Li Yuhang</dc:creator>
  <cp:lastModifiedBy>Li Yuhang</cp:lastModifiedBy>
  <cp:revision>22</cp:revision>
  <dcterms:created xsi:type="dcterms:W3CDTF">2017-08-03T03:11:55Z</dcterms:created>
  <dcterms:modified xsi:type="dcterms:W3CDTF">2017-08-03T09:30:26Z</dcterms:modified>
</cp:coreProperties>
</file>

<file path=docProps/thumbnail.jpeg>
</file>